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99" r:id="rId3"/>
    <p:sldMasterId id="2147483704" r:id="rId4"/>
  </p:sldMasterIdLst>
  <p:notesMasterIdLst>
    <p:notesMasterId r:id="rId102"/>
  </p:notesMasterIdLst>
  <p:handoutMasterIdLst>
    <p:handoutMasterId r:id="rId103"/>
  </p:handoutMasterIdLst>
  <p:sldIdLst>
    <p:sldId id="301" r:id="rId5"/>
    <p:sldId id="307" r:id="rId6"/>
    <p:sldId id="308" r:id="rId7"/>
    <p:sldId id="309" r:id="rId8"/>
    <p:sldId id="310" r:id="rId9"/>
    <p:sldId id="311" r:id="rId10"/>
    <p:sldId id="312" r:id="rId11"/>
    <p:sldId id="313" r:id="rId12"/>
    <p:sldId id="314" r:id="rId13"/>
    <p:sldId id="315" r:id="rId14"/>
    <p:sldId id="316" r:id="rId15"/>
    <p:sldId id="317" r:id="rId16"/>
    <p:sldId id="318" r:id="rId17"/>
    <p:sldId id="410" r:id="rId18"/>
    <p:sldId id="320" r:id="rId19"/>
    <p:sldId id="321" r:id="rId20"/>
    <p:sldId id="322" r:id="rId21"/>
    <p:sldId id="323" r:id="rId22"/>
    <p:sldId id="324" r:id="rId23"/>
    <p:sldId id="325" r:id="rId24"/>
    <p:sldId id="326" r:id="rId25"/>
    <p:sldId id="401" r:id="rId26"/>
    <p:sldId id="328" r:id="rId27"/>
    <p:sldId id="329" r:id="rId28"/>
    <p:sldId id="330" r:id="rId29"/>
    <p:sldId id="331" r:id="rId30"/>
    <p:sldId id="332" r:id="rId31"/>
    <p:sldId id="333" r:id="rId32"/>
    <p:sldId id="412" r:id="rId33"/>
    <p:sldId id="335" r:id="rId34"/>
    <p:sldId id="336" r:id="rId35"/>
    <p:sldId id="337" r:id="rId36"/>
    <p:sldId id="338" r:id="rId37"/>
    <p:sldId id="339" r:id="rId38"/>
    <p:sldId id="402" r:id="rId39"/>
    <p:sldId id="341" r:id="rId40"/>
    <p:sldId id="342" r:id="rId41"/>
    <p:sldId id="343" r:id="rId42"/>
    <p:sldId id="344" r:id="rId43"/>
    <p:sldId id="406" r:id="rId44"/>
    <p:sldId id="346" r:id="rId45"/>
    <p:sldId id="347" r:id="rId46"/>
    <p:sldId id="348" r:id="rId47"/>
    <p:sldId id="349" r:id="rId48"/>
    <p:sldId id="408" r:id="rId49"/>
    <p:sldId id="351" r:id="rId50"/>
    <p:sldId id="352" r:id="rId51"/>
    <p:sldId id="409"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397" r:id="rId97"/>
    <p:sldId id="398" r:id="rId98"/>
    <p:sldId id="399" r:id="rId99"/>
    <p:sldId id="400" r:id="rId100"/>
    <p:sldId id="305" r:id="rId1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58" autoAdjust="0"/>
    <p:restoredTop sz="94337" autoAdjust="0"/>
  </p:normalViewPr>
  <p:slideViewPr>
    <p:cSldViewPr snapToGrid="0" snapToObjects="1">
      <p:cViewPr varScale="1">
        <p:scale>
          <a:sx n="105" d="100"/>
          <a:sy n="105" d="100"/>
        </p:scale>
        <p:origin x="1968" y="102"/>
      </p:cViewPr>
      <p:guideLst>
        <p:guide orient="horz" pos="2183"/>
        <p:guide pos="2880"/>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284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p>
          <a:p>
            <a:endParaRPr lang="en-US" sz="1200" b="0" i="0" u="none" strike="noStrike" kern="1200" cap="none" dirty="0" smtClean="0">
              <a:solidFill>
                <a:schemeClr val="dk1"/>
              </a:solidFill>
              <a:latin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smtClean="0">
                <a:ea typeface="ＭＳ Ｐゴシック" panose="020B0600070205080204" pitchFamily="34" charset="-128"/>
              </a:rPr>
              <a:t>Thanks to John Sanders of Suffolk University for contributions to these slides!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88660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76658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2283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60918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7310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1996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7216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16724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76234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smtClean="0">
                <a:ea typeface="ＭＳ Ｐゴシック" charset="-128"/>
              </a:rPr>
              <a:t>Key point: What we</a:t>
            </a:r>
            <a:r>
              <a:rPr lang="fr-FR" altLang="ja-JP" dirty="0" smtClean="0">
                <a:ea typeface="ＭＳ Ｐゴシック" charset="-128"/>
              </a:rPr>
              <a:t>'</a:t>
            </a:r>
            <a:r>
              <a:rPr lang="en-US" altLang="en-US" dirty="0" smtClean="0">
                <a:ea typeface="ＭＳ Ｐゴシック" charset="-128"/>
              </a:rPr>
              <a:t>re talking about here is not just for JES, or even just for Jython. You can do this in any Python implementation anywhere.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78</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pPr>
              <a:spcBef>
                <a:spcPct val="0"/>
              </a:spcBef>
            </a:pPr>
            <a:r>
              <a:rPr lang="en-US" altLang="en-US" dirty="0" smtClean="0">
                <a:ea typeface="ＭＳ Ｐゴシック" charset="-128"/>
              </a:rPr>
              <a:t>Key point: What we</a:t>
            </a:r>
            <a:r>
              <a:rPr lang="fr-FR" altLang="ja-JP" dirty="0" smtClean="0">
                <a:ea typeface="ＭＳ Ｐゴシック" charset="-128"/>
              </a:rPr>
              <a:t>'</a:t>
            </a:r>
            <a:r>
              <a:rPr lang="en-US" altLang="en-US" dirty="0" smtClean="0">
                <a:ea typeface="ＭＳ Ｐゴシック" charset="-128"/>
              </a:rPr>
              <a:t>re talking about here is not just for JES, or even just for Jython. You can do this in any Python implementation anywhere.</a:t>
            </a:r>
          </a:p>
        </p:txBody>
      </p:sp>
    </p:spTree>
    <p:extLst>
      <p:ext uri="{BB962C8B-B14F-4D97-AF65-F5344CB8AC3E}">
        <p14:creationId xmlns:p14="http://schemas.microsoft.com/office/powerpoint/2010/main" val="74736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62068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ea typeface="ＭＳ Ｐゴシック" charset="-128"/>
              </a:rPr>
              <a:t>Numeric is a general number. By specifying the </a:t>
            </a:r>
            <a:r>
              <a:rPr lang="en-US" altLang="en-US" i="1" dirty="0" smtClean="0">
                <a:ea typeface="ＭＳ Ｐゴシック" charset="-128"/>
              </a:rPr>
              <a:t>kind</a:t>
            </a:r>
            <a:r>
              <a:rPr lang="en-US" altLang="en-US" dirty="0" smtClean="0">
                <a:ea typeface="ＭＳ Ｐゴシック" charset="-128"/>
              </a:rPr>
              <a:t> of the number, SQL can be more efficient with memory or execution speed.</a:t>
            </a:r>
          </a:p>
          <a:p>
            <a:pPr eaLnBrk="1" hangingPunct="1">
              <a:spcBef>
                <a:spcPct val="0"/>
              </a:spcBef>
            </a:pPr>
            <a:r>
              <a:rPr lang="en-US" altLang="en-US" dirty="0" smtClean="0">
                <a:ea typeface="ＭＳ Ｐゴシック" charset="-128"/>
              </a:rPr>
              <a:t>Varchar is up to a maximum size.</a:t>
            </a:r>
          </a:p>
          <a:p>
            <a:pPr eaLnBrk="1" hangingPunct="1">
              <a:spcBef>
                <a:spcPct val="0"/>
              </a:spcBef>
            </a:pPr>
            <a:r>
              <a:rPr lang="en-US" altLang="en-US" dirty="0" smtClean="0">
                <a:ea typeface="ＭＳ Ｐゴシック" charset="-128"/>
              </a:rPr>
              <a:t>Text is any size.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86</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pPr>
              <a:spcBef>
                <a:spcPct val="0"/>
              </a:spcBef>
            </a:pPr>
            <a:r>
              <a:rPr lang="en-US" altLang="en-US" dirty="0" smtClean="0">
                <a:ea typeface="ＭＳ Ｐゴシック" charset="-128"/>
              </a:rPr>
              <a:t>Numeric is a general number.  By specifying the </a:t>
            </a:r>
            <a:r>
              <a:rPr lang="en-US" altLang="en-US" i="1" dirty="0" smtClean="0">
                <a:ea typeface="ＭＳ Ｐゴシック" charset="-128"/>
              </a:rPr>
              <a:t>kind</a:t>
            </a:r>
            <a:r>
              <a:rPr lang="en-US" altLang="en-US" dirty="0" smtClean="0">
                <a:ea typeface="ＭＳ Ｐゴシック" charset="-128"/>
              </a:rPr>
              <a:t> of the number, SQL can be more efficient with memory or execution speed.</a:t>
            </a:r>
          </a:p>
          <a:p>
            <a:pPr>
              <a:spcBef>
                <a:spcPct val="0"/>
              </a:spcBef>
            </a:pPr>
            <a:r>
              <a:rPr lang="en-US" altLang="en-US" dirty="0" smtClean="0">
                <a:ea typeface="ＭＳ Ｐゴシック" charset="-128"/>
              </a:rPr>
              <a:t>Varchar is up to a maximum size.</a:t>
            </a:r>
          </a:p>
          <a:p>
            <a:pPr>
              <a:spcBef>
                <a:spcPct val="0"/>
              </a:spcBef>
            </a:pPr>
            <a:r>
              <a:rPr lang="en-US" altLang="en-US" dirty="0" smtClean="0">
                <a:ea typeface="ＭＳ Ｐゴシック" charset="-128"/>
              </a:rPr>
              <a:t>Text is any size.</a:t>
            </a:r>
          </a:p>
        </p:txBody>
      </p:sp>
    </p:spTree>
    <p:extLst>
      <p:ext uri="{BB962C8B-B14F-4D97-AF65-F5344CB8AC3E}">
        <p14:creationId xmlns:p14="http://schemas.microsoft.com/office/powerpoint/2010/main" val="1015354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smtClean="0">
                <a:ea typeface="ＭＳ Ｐゴシック" charset="-128"/>
              </a:rPr>
              <a:t>This is sitting in my main directory, above mediasources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pPr>
              <a:spcBef>
                <a:spcPct val="0"/>
              </a:spcBef>
            </a:pPr>
            <a:r>
              <a:rPr lang="en-US" altLang="en-US" dirty="0" smtClean="0">
                <a:ea typeface="ＭＳ Ｐゴシック" charset="-128"/>
              </a:rPr>
              <a:t>This is sitting in my main directory, above mediasources</a:t>
            </a:r>
          </a:p>
        </p:txBody>
      </p:sp>
    </p:spTree>
    <p:extLst>
      <p:ext uri="{BB962C8B-B14F-4D97-AF65-F5344CB8AC3E}">
        <p14:creationId xmlns:p14="http://schemas.microsoft.com/office/powerpoint/2010/main" val="1660791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smtClean="0">
                <a:ea typeface="ＭＳ Ｐゴシック" charset="-128"/>
              </a:rPr>
              <a:t>Should do this for mediasources directory as a </a:t>
            </a:r>
            <a:r>
              <a:rPr lang="en-US" altLang="en-US" i="1" dirty="0" smtClean="0">
                <a:ea typeface="ＭＳ Ｐゴシック" charset="-128"/>
              </a:rPr>
              <a:t>real</a:t>
            </a:r>
            <a:r>
              <a:rPr lang="en-US" altLang="en-US" dirty="0" smtClean="0">
                <a:ea typeface="ＭＳ Ｐゴシック" charset="-128"/>
              </a:rPr>
              <a:t> test.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pPr>
              <a:spcBef>
                <a:spcPct val="0"/>
              </a:spcBef>
            </a:pPr>
            <a:r>
              <a:rPr lang="en-US" altLang="en-US" dirty="0" smtClean="0">
                <a:ea typeface="ＭＳ Ｐゴシック" charset="-128"/>
              </a:rPr>
              <a:t>Should do this for mediasources directory as a </a:t>
            </a:r>
            <a:r>
              <a:rPr lang="en-US" altLang="en-US" i="1" dirty="0" smtClean="0">
                <a:ea typeface="ＭＳ Ｐゴシック" charset="-128"/>
              </a:rPr>
              <a:t>real</a:t>
            </a:r>
            <a:r>
              <a:rPr lang="en-US" altLang="en-US" dirty="0" smtClean="0">
                <a:ea typeface="ＭＳ Ｐゴシック" charset="-128"/>
              </a:rPr>
              <a:t> test.</a:t>
            </a:r>
          </a:p>
        </p:txBody>
      </p:sp>
    </p:spTree>
    <p:extLst>
      <p:ext uri="{BB962C8B-B14F-4D97-AF65-F5344CB8AC3E}">
        <p14:creationId xmlns:p14="http://schemas.microsoft.com/office/powerpoint/2010/main" val="292066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4396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5849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1423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415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23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6"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341399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0790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3.xml"/><Relationship Id="rId1"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6">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67" r:id="rId9"/>
    <p:sldLayoutId id="2147483657"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smtClean="0"/>
              <a:t>Click to edit </a:t>
            </a:r>
            <a:br>
              <a:rPr lang="en-US" dirty="0" smtClean="0"/>
            </a:br>
            <a:r>
              <a:rPr lang="en-US" dirty="0" smtClean="0"/>
              <a:t>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9" name="TextBox 8"/>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descr="Pearson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930389125"/>
      </p:ext>
    </p:extLst>
  </p:cSld>
  <p:clrMap bg1="lt1" tx1="dk1" bg2="lt2" tx2="dk2" accent1="accent1" accent2="accent2" accent3="accent3" accent4="accent4" accent5="accent5" accent6="accent6" hlink="hlink" folHlink="folHlink"/>
  <p:sldLayoutIdLst>
    <p:sldLayoutId id="2147483700" r:id="rId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smtClean="0"/>
              <a:t>Click to edit </a:t>
            </a:r>
            <a:br>
              <a:rPr lang="en-US" dirty="0" smtClean="0"/>
            </a:br>
            <a:r>
              <a:rPr lang="en-US" dirty="0" smtClean="0"/>
              <a:t>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9" name="TextBox 8"/>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descr="Pearson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469615138"/>
      </p:ext>
    </p:extLst>
  </p:cSld>
  <p:clrMap bg1="lt1" tx1="dk1" bg2="lt2" tx2="dk2" accent1="accent1" accent2="accent2" accent3="accent3" accent4="accent4" accent5="accent5" accent6="accent6" hlink="hlink" folHlink="folHlink"/>
  <p:sldLayoutIdLst>
    <p:sldLayoutId id="2147483705" r:id="rId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4.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11.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9.bin"/><Relationship Id="rId14" Type="http://schemas.openxmlformats.org/officeDocument/2006/relationships/image" Target="../media/image15.wmf"/></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13.bin"/><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24.wmf"/><Relationship Id="rId2" Type="http://schemas.openxmlformats.org/officeDocument/2006/relationships/slideLayout" Target="../slideLayouts/slideLayout27.xml"/><Relationship Id="rId16" Type="http://schemas.openxmlformats.org/officeDocument/2006/relationships/image" Target="../media/image26.wmf"/><Relationship Id="rId1" Type="http://schemas.openxmlformats.org/officeDocument/2006/relationships/vmlDrawing" Target="../drawings/vmlDrawing4.vml"/><Relationship Id="rId6" Type="http://schemas.openxmlformats.org/officeDocument/2006/relationships/image" Target="../media/image21.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17.bin"/><Relationship Id="rId14" Type="http://schemas.openxmlformats.org/officeDocument/2006/relationships/image" Target="../media/image25.wmf"/></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9.xml"/><Relationship Id="rId1" Type="http://schemas.openxmlformats.org/officeDocument/2006/relationships/vmlDrawing" Target="../drawings/vmlDrawing6.vml"/><Relationship Id="rId4" Type="http://schemas.openxmlformats.org/officeDocument/2006/relationships/image" Target="../media/image31.wmf"/></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46.wmf"/><Relationship Id="rId5" Type="http://schemas.openxmlformats.org/officeDocument/2006/relationships/oleObject" Target="../embeddings/oleObject24.bin"/><Relationship Id="rId4" Type="http://schemas.openxmlformats.org/officeDocument/2006/relationships/image" Target="../media/image45.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hyperlink" Target="https://edition.cnn.com/" TargetMode="External"/><Relationship Id="rId1" Type="http://schemas.openxmlformats.org/officeDocument/2006/relationships/slideLayout" Target="../slideLayouts/slideLayout3.xml"/><Relationship Id="rId4" Type="http://schemas.openxmlformats.org/officeDocument/2006/relationships/hyperlink" Target="http://ebay.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3" Type="http://schemas.openxmlformats.org/officeDocument/2006/relationships/notesSlide" Target="../notesSlides/notesSlide2.xml"/><Relationship Id="rId7" Type="http://schemas.openxmlformats.org/officeDocument/2006/relationships/image" Target="../media/image5.wmf"/><Relationship Id="rId12"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6.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www.mysql.com/downloads/index.html"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84.wmf"/><Relationship Id="rId5" Type="http://schemas.openxmlformats.org/officeDocument/2006/relationships/oleObject" Target="../embeddings/oleObject26.bin"/><Relationship Id="rId4" Type="http://schemas.openxmlformats.org/officeDocument/2006/relationships/image" Target="../media/image83.wm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169"/>
            <a:ext cx="8302702" cy="1098000"/>
          </a:xfrm>
        </p:spPr>
        <p:txBody>
          <a:bodyPr anchor="b"/>
          <a:lstStyle/>
          <a:p>
            <a:r>
              <a:rPr lang="en-US" sz="3200" dirty="0" smtClean="0"/>
              <a:t>Introduction to Computing and Programming in Python™: A Multimedia Approach</a:t>
            </a:r>
            <a:endParaRPr lang="en-US" sz="3200" dirty="0"/>
          </a:p>
        </p:txBody>
      </p:sp>
      <p:sp>
        <p:nvSpPr>
          <p:cNvPr id="3" name="Text Placeholder 2"/>
          <p:cNvSpPr>
            <a:spLocks noGrp="1"/>
          </p:cNvSpPr>
          <p:nvPr>
            <p:ph type="body" idx="1"/>
          </p:nvPr>
        </p:nvSpPr>
        <p:spPr>
          <a:xfrm>
            <a:off x="457200" y="1380077"/>
            <a:ext cx="8302702" cy="374286"/>
          </a:xfrm>
        </p:spPr>
        <p:txBody>
          <a:bodyPr/>
          <a:lstStyle/>
          <a:p>
            <a:r>
              <a:rPr lang="en-US" dirty="0" smtClean="0">
                <a:solidFill>
                  <a:schemeClr val="tx2"/>
                </a:solidFill>
                <a:latin typeface="+mn-lt"/>
              </a:rPr>
              <a:t>Fourth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13</a:t>
            </a:r>
            <a:endParaRPr lang="en-US" b="1" dirty="0">
              <a:latin typeface="+mn-lt"/>
            </a:endParaRPr>
          </a:p>
        </p:txBody>
      </p:sp>
      <p:sp>
        <p:nvSpPr>
          <p:cNvPr id="5" name="Text Placeholder 4"/>
          <p:cNvSpPr>
            <a:spLocks noGrp="1"/>
          </p:cNvSpPr>
          <p:nvPr>
            <p:ph type="body" idx="3"/>
          </p:nvPr>
        </p:nvSpPr>
        <p:spPr>
          <a:xfrm>
            <a:off x="4876800" y="3143957"/>
            <a:ext cx="3657600" cy="1210329"/>
          </a:xfrm>
        </p:spPr>
        <p:txBody>
          <a:bodyPr/>
          <a:lstStyle/>
          <a:p>
            <a:pPr algn="ctr"/>
            <a:r>
              <a:rPr lang="en-US" altLang="en-US" dirty="0">
                <a:latin typeface="+mn-lt"/>
              </a:rPr>
              <a:t>Making Text for the </a:t>
            </a:r>
            <a:r>
              <a:rPr lang="en-US" altLang="en-US" dirty="0" smtClean="0">
                <a:latin typeface="+mn-lt"/>
              </a:rPr>
              <a:t>Web</a:t>
            </a:r>
            <a:endParaRPr lang="en-US" altLang="en-US" dirty="0">
              <a:latin typeface="+mn-lt"/>
            </a:endParaRPr>
          </a:p>
        </p:txBody>
      </p:sp>
      <p:pic>
        <p:nvPicPr>
          <p:cNvPr id="7" name="Picture 6" descr="Front Cover: Introduction to Computing and Programming in Python™: A Multimedia Approach Fourth Edition by Guzdial and Erics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24" y="1927940"/>
            <a:ext cx="3510521" cy="4395490"/>
          </a:xfrm>
          <a:prstGeom prst="rect">
            <a:avLst/>
          </a:prstGeom>
          <a:ln w="9525">
            <a:solidFill>
              <a:schemeClr val="tx1"/>
            </a:solidFill>
          </a:ln>
          <a:effec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4876800" y="4570276"/>
            <a:ext cx="3657599" cy="646331"/>
          </a:xfrm>
          <a:prstGeom prst="rect">
            <a:avLst/>
          </a:prstGeom>
          <a:noFill/>
        </p:spPr>
        <p:txBody>
          <a:bodyPr wrap="square" rtlCol="0">
            <a:spAutoFit/>
          </a:bodyPr>
          <a:lstStyle/>
          <a:p>
            <a:r>
              <a:rPr lang="en-IN" sz="1200" dirty="0">
                <a:solidFill>
                  <a:schemeClr val="bg1"/>
                </a:solidFill>
                <a:latin typeface="+mn-lt"/>
              </a:rPr>
              <a:t>Slides in this presentation contain hyperlinks. JAWS users should be able to get a list of links by using INSERT+F7</a:t>
            </a:r>
            <a:endParaRPr lang="en-US" sz="1200" dirty="0">
              <a:solidFill>
                <a:schemeClr val="bg1"/>
              </a:solidFill>
              <a:latin typeface="+mn-lt"/>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dirty="0" smtClean="0"/>
              <a:t>Parts of a Web Page </a:t>
            </a:r>
            <a:r>
              <a:rPr lang="en-US" sz="2000" b="0" kern="1200" dirty="0" smtClean="0">
                <a:latin typeface="Times New Roman" panose="02020603050405020304" pitchFamily="18" charset="0"/>
              </a:rPr>
              <a:t>(2 of 2</a:t>
            </a:r>
            <a:r>
              <a:rPr lang="en-US" sz="2000" b="0" kern="1200" dirty="0">
                <a:latin typeface="Times New Roman" panose="02020603050405020304" pitchFamily="18" charset="0"/>
              </a:rPr>
              <a:t>)</a:t>
            </a:r>
            <a:endParaRPr lang="en-US" altLang="en-US" sz="2000" kern="1200" dirty="0">
              <a:latin typeface="Times New Roman" panose="02020603050405020304" pitchFamily="18" charset="0"/>
              <a:ea typeface="ＭＳ Ｐゴシック" charset="-128"/>
            </a:endParaRPr>
          </a:p>
        </p:txBody>
      </p:sp>
      <p:sp>
        <p:nvSpPr>
          <p:cNvPr id="5" name="Text Placeholder 4"/>
          <p:cNvSpPr>
            <a:spLocks noGrp="1"/>
          </p:cNvSpPr>
          <p:nvPr>
            <p:ph type="body" idx="1"/>
          </p:nvPr>
        </p:nvSpPr>
        <p:spPr>
          <a:xfrm>
            <a:off x="457200" y="1600200"/>
            <a:ext cx="8229600" cy="1771223"/>
          </a:xfrm>
        </p:spPr>
        <p:txBody>
          <a:bodyPr/>
          <a:lstStyle/>
          <a:p>
            <a:r>
              <a:rPr lang="en-US" altLang="en-US" sz="2400" dirty="0">
                <a:latin typeface="+mn-lt"/>
              </a:rPr>
              <a:t>You start with a DOCTYPE</a:t>
            </a:r>
          </a:p>
          <a:p>
            <a:pPr marL="741600" lvl="1" indent="-284400" eaLnBrk="1" hangingPunct="1">
              <a:tabLst>
                <a:tab pos="801688" algn="l"/>
              </a:tabLst>
            </a:pPr>
            <a:r>
              <a:rPr lang="en-US" altLang="en-US" sz="2400" dirty="0">
                <a:latin typeface="+mn-lt"/>
              </a:rPr>
              <a:t>It tells browsers what kind of language </a:t>
            </a:r>
            <a:r>
              <a:rPr lang="en-US" altLang="en-US" sz="2400" dirty="0" smtClean="0">
                <a:latin typeface="+mn-lt"/>
              </a:rPr>
              <a:t>you</a:t>
            </a:r>
            <a:r>
              <a:rPr lang="fr-FR" altLang="ja-JP" sz="2400" dirty="0" smtClean="0">
                <a:latin typeface="+mn-lt"/>
              </a:rPr>
              <a:t>’</a:t>
            </a:r>
            <a:r>
              <a:rPr lang="en-US" altLang="en-US" sz="2400" dirty="0" smtClean="0">
                <a:latin typeface="+mn-lt"/>
              </a:rPr>
              <a:t>re </a:t>
            </a:r>
            <a:r>
              <a:rPr lang="en-US" altLang="en-US" sz="2400" dirty="0">
                <a:latin typeface="+mn-lt"/>
              </a:rPr>
              <a:t>using </a:t>
            </a:r>
            <a:r>
              <a:rPr lang="en-US" altLang="en-US" sz="2400" dirty="0" smtClean="0">
                <a:latin typeface="+mn-lt"/>
              </a:rPr>
              <a:t>below.</a:t>
            </a:r>
          </a:p>
          <a:p>
            <a:r>
              <a:rPr lang="en-US" altLang="en-US" sz="2400" dirty="0" smtClean="0">
                <a:latin typeface="+mn-lt"/>
              </a:rPr>
              <a:t>The whole document is enclosed in</a:t>
            </a:r>
            <a:endParaRPr lang="en-US" sz="2400" dirty="0">
              <a:latin typeface="+mn-lt"/>
            </a:endParaRPr>
          </a:p>
        </p:txBody>
      </p:sp>
      <p:graphicFrame>
        <p:nvGraphicFramePr>
          <p:cNvPr id="16" name="Object 5" descr="Computer code reads, left angle bracket h t m l right angle bracket left angle bracket forward slash h t m l right angle bracket."/>
          <p:cNvGraphicFramePr>
            <a:graphicFrameLocks noGrp="1" noChangeAspect="1"/>
          </p:cNvGraphicFramePr>
          <p:nvPr>
            <p:ph sz="quarter" idx="13"/>
            <p:extLst>
              <p:ext uri="{D42A27DB-BD31-4B8C-83A1-F6EECF244321}">
                <p14:modId xmlns:p14="http://schemas.microsoft.com/office/powerpoint/2010/main" val="1286725761"/>
              </p:ext>
            </p:extLst>
          </p:nvPr>
        </p:nvGraphicFramePr>
        <p:xfrm>
          <a:off x="5619036" y="3098800"/>
          <a:ext cx="2215991" cy="377190"/>
        </p:xfrm>
        <a:graphic>
          <a:graphicData uri="http://schemas.openxmlformats.org/presentationml/2006/ole">
            <mc:AlternateContent xmlns:mc="http://schemas.openxmlformats.org/markup-compatibility/2006">
              <mc:Choice xmlns:v="urn:schemas-microsoft-com:vml" Requires="v">
                <p:oleObj spid="_x0000_s27017" name="Equation" r:id="rId3" imgW="1193760" imgH="203040" progId="Equation.DSMT4">
                  <p:embed/>
                </p:oleObj>
              </mc:Choice>
              <mc:Fallback>
                <p:oleObj name="Equation" r:id="rId3" imgW="1193760" imgH="203040" progId="Equation.DSMT4">
                  <p:embed/>
                  <p:pic>
                    <p:nvPicPr>
                      <p:cNvPr id="0" name=""/>
                      <p:cNvPicPr/>
                      <p:nvPr/>
                    </p:nvPicPr>
                    <p:blipFill>
                      <a:blip r:embed="rId4"/>
                      <a:stretch>
                        <a:fillRect/>
                      </a:stretch>
                    </p:blipFill>
                    <p:spPr>
                      <a:xfrm>
                        <a:off x="5619036" y="3098800"/>
                        <a:ext cx="2215991" cy="377190"/>
                      </a:xfrm>
                      <a:prstGeom prst="rect">
                        <a:avLst/>
                      </a:prstGeom>
                    </p:spPr>
                  </p:pic>
                </p:oleObj>
              </mc:Fallback>
            </mc:AlternateContent>
          </a:graphicData>
        </a:graphic>
      </p:graphicFrame>
      <p:sp>
        <p:nvSpPr>
          <p:cNvPr id="7" name="Content Placeholder 6"/>
          <p:cNvSpPr>
            <a:spLocks noGrp="1"/>
          </p:cNvSpPr>
          <p:nvPr>
            <p:ph sz="quarter" idx="14"/>
          </p:nvPr>
        </p:nvSpPr>
        <p:spPr>
          <a:xfrm>
            <a:off x="7835522" y="3141190"/>
            <a:ext cx="889780" cy="252417"/>
          </a:xfrm>
        </p:spPr>
        <p:txBody>
          <a:bodyPr anchor="ctr"/>
          <a:lstStyle/>
          <a:p>
            <a:pPr marL="432" indent="0">
              <a:buNone/>
            </a:pPr>
            <a:r>
              <a:rPr lang="en-US" altLang="en-US" sz="2400" dirty="0">
                <a:latin typeface="+mn-lt"/>
              </a:rPr>
              <a:t>tags.</a:t>
            </a:r>
            <a:endParaRPr lang="en-US" sz="2400" dirty="0">
              <a:latin typeface="+mn-lt"/>
            </a:endParaRPr>
          </a:p>
        </p:txBody>
      </p:sp>
      <p:sp>
        <p:nvSpPr>
          <p:cNvPr id="8" name="Content Placeholder 7"/>
          <p:cNvSpPr>
            <a:spLocks noGrp="1"/>
          </p:cNvSpPr>
          <p:nvPr>
            <p:ph sz="quarter" idx="15"/>
          </p:nvPr>
        </p:nvSpPr>
        <p:spPr>
          <a:xfrm>
            <a:off x="457200" y="3520792"/>
            <a:ext cx="4451684" cy="509127"/>
          </a:xfrm>
        </p:spPr>
        <p:txBody>
          <a:bodyPr/>
          <a:lstStyle/>
          <a:p>
            <a:pPr marL="255600" indent="-255600">
              <a:buFont typeface="Arial" panose="020B0604020202020204" pitchFamily="34" charset="0"/>
              <a:buChar char="•"/>
            </a:pPr>
            <a:r>
              <a:rPr lang="en-US" altLang="en-US" sz="2400" dirty="0" smtClean="0">
                <a:latin typeface="+mn-lt"/>
              </a:rPr>
              <a:t>The heading is enclosed with</a:t>
            </a:r>
            <a:endParaRPr lang="en-US" sz="2400" dirty="0">
              <a:latin typeface="+mn-lt"/>
            </a:endParaRPr>
          </a:p>
        </p:txBody>
      </p:sp>
      <p:graphicFrame>
        <p:nvGraphicFramePr>
          <p:cNvPr id="17" name="Object 16" descr="Computer code reads, left angle bracket head right angle bracket left angle bracket forward slash head right angle bracket."/>
          <p:cNvGraphicFramePr>
            <a:graphicFrameLocks noChangeAspect="1"/>
          </p:cNvGraphicFramePr>
          <p:nvPr>
            <p:extLst>
              <p:ext uri="{D42A27DB-BD31-4B8C-83A1-F6EECF244321}">
                <p14:modId xmlns:p14="http://schemas.microsoft.com/office/powerpoint/2010/main" val="3315862245"/>
              </p:ext>
            </p:extLst>
          </p:nvPr>
        </p:nvGraphicFramePr>
        <p:xfrm>
          <a:off x="4803688" y="3647310"/>
          <a:ext cx="2271568" cy="359352"/>
        </p:xfrm>
        <a:graphic>
          <a:graphicData uri="http://schemas.openxmlformats.org/presentationml/2006/ole">
            <mc:AlternateContent xmlns:mc="http://schemas.openxmlformats.org/markup-compatibility/2006">
              <mc:Choice xmlns:v="urn:schemas-microsoft-com:vml" Requires="v">
                <p:oleObj spid="_x0000_s27018" name="Equation" r:id="rId5" imgW="1282680" imgH="203040" progId="Equation.DSMT4">
                  <p:embed/>
                </p:oleObj>
              </mc:Choice>
              <mc:Fallback>
                <p:oleObj name="Equation" r:id="rId5" imgW="1282680" imgH="203040" progId="Equation.DSMT4">
                  <p:embed/>
                  <p:pic>
                    <p:nvPicPr>
                      <p:cNvPr id="0" name=""/>
                      <p:cNvPicPr/>
                      <p:nvPr/>
                    </p:nvPicPr>
                    <p:blipFill>
                      <a:blip r:embed="rId6"/>
                      <a:stretch>
                        <a:fillRect/>
                      </a:stretch>
                    </p:blipFill>
                    <p:spPr>
                      <a:xfrm>
                        <a:off x="4803688" y="3647310"/>
                        <a:ext cx="2271568" cy="359352"/>
                      </a:xfrm>
                      <a:prstGeom prst="rect">
                        <a:avLst/>
                      </a:prstGeom>
                    </p:spPr>
                  </p:pic>
                </p:oleObj>
              </mc:Fallback>
            </mc:AlternateContent>
          </a:graphicData>
        </a:graphic>
      </p:graphicFrame>
      <p:sp>
        <p:nvSpPr>
          <p:cNvPr id="9" name="Content Placeholder 8"/>
          <p:cNvSpPr>
            <a:spLocks noGrp="1"/>
          </p:cNvSpPr>
          <p:nvPr>
            <p:ph sz="quarter" idx="16"/>
          </p:nvPr>
        </p:nvSpPr>
        <p:spPr>
          <a:xfrm>
            <a:off x="457200" y="4056800"/>
            <a:ext cx="4346488" cy="409270"/>
          </a:xfrm>
        </p:spPr>
        <p:txBody>
          <a:bodyPr anchor="ctr"/>
          <a:lstStyle/>
          <a:p>
            <a:pPr marL="741600" lvl="3" indent="-284400"/>
            <a:r>
              <a:rPr lang="en-US" sz="2400" dirty="0" smtClean="0">
                <a:latin typeface="+mn-lt"/>
              </a:rPr>
              <a:t>That’s </a:t>
            </a:r>
            <a:r>
              <a:rPr lang="en-US" sz="2400" dirty="0">
                <a:latin typeface="+mn-lt"/>
              </a:rPr>
              <a:t>where you put the</a:t>
            </a:r>
          </a:p>
        </p:txBody>
      </p:sp>
      <p:graphicFrame>
        <p:nvGraphicFramePr>
          <p:cNvPr id="18" name="Object 17" descr="Computer code reads, left angle bracket title right angle bracket left angle bracket forward slash title right angle bracket."/>
          <p:cNvGraphicFramePr>
            <a:graphicFrameLocks noChangeAspect="1"/>
          </p:cNvGraphicFramePr>
          <p:nvPr>
            <p:extLst>
              <p:ext uri="{D42A27DB-BD31-4B8C-83A1-F6EECF244321}">
                <p14:modId xmlns:p14="http://schemas.microsoft.com/office/powerpoint/2010/main" val="1639175073"/>
              </p:ext>
            </p:extLst>
          </p:nvPr>
        </p:nvGraphicFramePr>
        <p:xfrm>
          <a:off x="4691685" y="4093477"/>
          <a:ext cx="2128837" cy="396875"/>
        </p:xfrm>
        <a:graphic>
          <a:graphicData uri="http://schemas.openxmlformats.org/presentationml/2006/ole">
            <mc:AlternateContent xmlns:mc="http://schemas.openxmlformats.org/markup-compatibility/2006">
              <mc:Choice xmlns:v="urn:schemas-microsoft-com:vml" Requires="v">
                <p:oleObj spid="_x0000_s27019" name="Equation" r:id="rId7" imgW="1091880" imgH="203040" progId="Equation.DSMT4">
                  <p:embed/>
                </p:oleObj>
              </mc:Choice>
              <mc:Fallback>
                <p:oleObj name="Equation" r:id="rId7" imgW="1091880" imgH="203040" progId="Equation.DSMT4">
                  <p:embed/>
                  <p:pic>
                    <p:nvPicPr>
                      <p:cNvPr id="0" name=""/>
                      <p:cNvPicPr/>
                      <p:nvPr/>
                    </p:nvPicPr>
                    <p:blipFill>
                      <a:blip r:embed="rId8"/>
                      <a:stretch>
                        <a:fillRect/>
                      </a:stretch>
                    </p:blipFill>
                    <p:spPr>
                      <a:xfrm>
                        <a:off x="4691685" y="4093477"/>
                        <a:ext cx="2128837" cy="396875"/>
                      </a:xfrm>
                      <a:prstGeom prst="rect">
                        <a:avLst/>
                      </a:prstGeom>
                    </p:spPr>
                  </p:pic>
                </p:oleObj>
              </mc:Fallback>
            </mc:AlternateContent>
          </a:graphicData>
        </a:graphic>
      </p:graphicFrame>
      <p:sp>
        <p:nvSpPr>
          <p:cNvPr id="10" name="Content Placeholder 9"/>
          <p:cNvSpPr>
            <a:spLocks noGrp="1"/>
          </p:cNvSpPr>
          <p:nvPr>
            <p:ph sz="quarter" idx="17"/>
          </p:nvPr>
        </p:nvSpPr>
        <p:spPr>
          <a:xfrm>
            <a:off x="457200" y="4566664"/>
            <a:ext cx="3984458" cy="427293"/>
          </a:xfrm>
        </p:spPr>
        <p:txBody>
          <a:bodyPr anchor="ctr"/>
          <a:lstStyle/>
          <a:p>
            <a:pPr marL="255600" indent="-255600"/>
            <a:r>
              <a:rPr lang="en-US" altLang="en-US" sz="2400" dirty="0">
                <a:latin typeface="+mn-lt"/>
              </a:rPr>
              <a:t>The body is enclosed with</a:t>
            </a:r>
            <a:endParaRPr lang="en-US" sz="2400" dirty="0">
              <a:latin typeface="+mn-lt"/>
            </a:endParaRPr>
          </a:p>
        </p:txBody>
      </p:sp>
      <p:graphicFrame>
        <p:nvGraphicFramePr>
          <p:cNvPr id="19" name="Object 18" descr="Computer code reads, left angle bracket body right angle bracket left angle bracket forward slash body right angle bracket."/>
          <p:cNvGraphicFramePr>
            <a:graphicFrameLocks noChangeAspect="1"/>
          </p:cNvGraphicFramePr>
          <p:nvPr>
            <p:extLst>
              <p:ext uri="{D42A27DB-BD31-4B8C-83A1-F6EECF244321}">
                <p14:modId xmlns:p14="http://schemas.microsoft.com/office/powerpoint/2010/main" val="1575495356"/>
              </p:ext>
            </p:extLst>
          </p:nvPr>
        </p:nvGraphicFramePr>
        <p:xfrm>
          <a:off x="4376103" y="4622800"/>
          <a:ext cx="2271712" cy="360363"/>
        </p:xfrm>
        <a:graphic>
          <a:graphicData uri="http://schemas.openxmlformats.org/presentationml/2006/ole">
            <mc:AlternateContent xmlns:mc="http://schemas.openxmlformats.org/markup-compatibility/2006">
              <mc:Choice xmlns:v="urn:schemas-microsoft-com:vml" Requires="v">
                <p:oleObj spid="_x0000_s27020" name="Equation" r:id="rId9" imgW="1282680" imgH="203040" progId="Equation.DSMT4">
                  <p:embed/>
                </p:oleObj>
              </mc:Choice>
              <mc:Fallback>
                <p:oleObj name="Equation" r:id="rId9" imgW="1282680" imgH="203040" progId="Equation.DSMT4">
                  <p:embed/>
                  <p:pic>
                    <p:nvPicPr>
                      <p:cNvPr id="0" name=""/>
                      <p:cNvPicPr/>
                      <p:nvPr/>
                    </p:nvPicPr>
                    <p:blipFill>
                      <a:blip r:embed="rId10"/>
                      <a:stretch>
                        <a:fillRect/>
                      </a:stretch>
                    </p:blipFill>
                    <p:spPr>
                      <a:xfrm>
                        <a:off x="4376103" y="4622800"/>
                        <a:ext cx="2271712" cy="360363"/>
                      </a:xfrm>
                      <a:prstGeom prst="rect">
                        <a:avLst/>
                      </a:prstGeom>
                    </p:spPr>
                  </p:pic>
                </p:oleObj>
              </mc:Fallback>
            </mc:AlternateContent>
          </a:graphicData>
        </a:graphic>
      </p:graphicFrame>
      <p:sp>
        <p:nvSpPr>
          <p:cNvPr id="11" name="Content Placeholder 10"/>
          <p:cNvSpPr>
            <a:spLocks noGrp="1"/>
          </p:cNvSpPr>
          <p:nvPr>
            <p:ph sz="quarter" idx="18"/>
          </p:nvPr>
        </p:nvSpPr>
        <p:spPr>
          <a:xfrm>
            <a:off x="914399" y="5063083"/>
            <a:ext cx="3777285" cy="426720"/>
          </a:xfrm>
        </p:spPr>
        <p:txBody>
          <a:bodyPr anchor="ctr"/>
          <a:lstStyle/>
          <a:p>
            <a:pPr marL="741600" lvl="3" indent="-284400"/>
            <a:r>
              <a:rPr lang="en-US" altLang="en-US" sz="2400" dirty="0" smtClean="0"/>
              <a:t>That</a:t>
            </a:r>
            <a:r>
              <a:rPr lang="fr-FR" altLang="ja-JP" sz="2400" dirty="0" smtClean="0"/>
              <a:t>’</a:t>
            </a:r>
            <a:r>
              <a:rPr lang="en-US" altLang="en-US" sz="2400" dirty="0" smtClean="0"/>
              <a:t>s </a:t>
            </a:r>
            <a:r>
              <a:rPr lang="en-US" altLang="en-US" sz="2400" dirty="0"/>
              <a:t>where you </a:t>
            </a:r>
            <a:r>
              <a:rPr lang="en-US" altLang="en-US" sz="2400" dirty="0" smtClean="0"/>
              <a:t>put</a:t>
            </a:r>
            <a:endParaRPr lang="en-US" sz="2400" dirty="0">
              <a:latin typeface="+mn-lt"/>
            </a:endParaRPr>
          </a:p>
        </p:txBody>
      </p:sp>
      <p:graphicFrame>
        <p:nvGraphicFramePr>
          <p:cNvPr id="20" name="Object 19" descr="Computer code reads, left angle bracket h 1 right angle bracket."/>
          <p:cNvGraphicFramePr>
            <a:graphicFrameLocks noChangeAspect="1"/>
          </p:cNvGraphicFramePr>
          <p:nvPr>
            <p:extLst>
              <p:ext uri="{D42A27DB-BD31-4B8C-83A1-F6EECF244321}">
                <p14:modId xmlns:p14="http://schemas.microsoft.com/office/powerpoint/2010/main" val="3382797433"/>
              </p:ext>
            </p:extLst>
          </p:nvPr>
        </p:nvGraphicFramePr>
        <p:xfrm>
          <a:off x="4638060" y="5098228"/>
          <a:ext cx="841457" cy="321734"/>
        </p:xfrm>
        <a:graphic>
          <a:graphicData uri="http://schemas.openxmlformats.org/presentationml/2006/ole">
            <mc:AlternateContent xmlns:mc="http://schemas.openxmlformats.org/markup-compatibility/2006">
              <mc:Choice xmlns:v="urn:schemas-microsoft-com:vml" Requires="v">
                <p:oleObj spid="_x0000_s27021" name="Equation" r:id="rId11" imgW="431640" imgH="164880" progId="Equation.DSMT4">
                  <p:embed/>
                </p:oleObj>
              </mc:Choice>
              <mc:Fallback>
                <p:oleObj name="Equation" r:id="rId11" imgW="431640" imgH="164880" progId="Equation.DSMT4">
                  <p:embed/>
                  <p:pic>
                    <p:nvPicPr>
                      <p:cNvPr id="0" name=""/>
                      <p:cNvPicPr/>
                      <p:nvPr/>
                    </p:nvPicPr>
                    <p:blipFill>
                      <a:blip r:embed="rId12"/>
                      <a:stretch>
                        <a:fillRect/>
                      </a:stretch>
                    </p:blipFill>
                    <p:spPr>
                      <a:xfrm>
                        <a:off x="4638060" y="5098228"/>
                        <a:ext cx="841457" cy="321734"/>
                      </a:xfrm>
                      <a:prstGeom prst="rect">
                        <a:avLst/>
                      </a:prstGeom>
                    </p:spPr>
                  </p:pic>
                </p:oleObj>
              </mc:Fallback>
            </mc:AlternateContent>
          </a:graphicData>
        </a:graphic>
      </p:graphicFrame>
      <p:sp>
        <p:nvSpPr>
          <p:cNvPr id="12" name="Content Placeholder 11"/>
          <p:cNvSpPr>
            <a:spLocks noGrp="1"/>
          </p:cNvSpPr>
          <p:nvPr>
            <p:ph sz="quarter" idx="19"/>
          </p:nvPr>
        </p:nvSpPr>
        <p:spPr>
          <a:xfrm>
            <a:off x="5305124" y="5002122"/>
            <a:ext cx="2191362" cy="464144"/>
          </a:xfrm>
        </p:spPr>
        <p:txBody>
          <a:bodyPr/>
          <a:lstStyle/>
          <a:p>
            <a:pPr marL="101600" indent="0">
              <a:buNone/>
            </a:pPr>
            <a:r>
              <a:rPr lang="en-US" altLang="en-US" sz="2400" dirty="0">
                <a:latin typeface="+mn-lt"/>
              </a:rPr>
              <a:t>headings and</a:t>
            </a:r>
            <a:endParaRPr lang="en-US" sz="2400" dirty="0">
              <a:latin typeface="+mn-lt"/>
            </a:endParaRPr>
          </a:p>
        </p:txBody>
      </p:sp>
      <p:graphicFrame>
        <p:nvGraphicFramePr>
          <p:cNvPr id="21" name="Object 20" descr="Computer code reads, left angle bracket p right angle bracket."/>
          <p:cNvGraphicFramePr>
            <a:graphicFrameLocks noChangeAspect="1"/>
          </p:cNvGraphicFramePr>
          <p:nvPr>
            <p:extLst>
              <p:ext uri="{D42A27DB-BD31-4B8C-83A1-F6EECF244321}">
                <p14:modId xmlns:p14="http://schemas.microsoft.com/office/powerpoint/2010/main" val="3911326935"/>
              </p:ext>
            </p:extLst>
          </p:nvPr>
        </p:nvGraphicFramePr>
        <p:xfrm>
          <a:off x="7382842" y="5151045"/>
          <a:ext cx="742460" cy="346482"/>
        </p:xfrm>
        <a:graphic>
          <a:graphicData uri="http://schemas.openxmlformats.org/presentationml/2006/ole">
            <mc:AlternateContent xmlns:mc="http://schemas.openxmlformats.org/markup-compatibility/2006">
              <mc:Choice xmlns:v="urn:schemas-microsoft-com:vml" Requires="v">
                <p:oleObj spid="_x0000_s27022" name="Equation" r:id="rId13" imgW="380880" imgH="177480" progId="Equation.DSMT4">
                  <p:embed/>
                </p:oleObj>
              </mc:Choice>
              <mc:Fallback>
                <p:oleObj name="Equation" r:id="rId13" imgW="380880" imgH="177480" progId="Equation.DSMT4">
                  <p:embed/>
                  <p:pic>
                    <p:nvPicPr>
                      <p:cNvPr id="0" name=""/>
                      <p:cNvPicPr/>
                      <p:nvPr/>
                    </p:nvPicPr>
                    <p:blipFill>
                      <a:blip r:embed="rId14"/>
                      <a:stretch>
                        <a:fillRect/>
                      </a:stretch>
                    </p:blipFill>
                    <p:spPr>
                      <a:xfrm>
                        <a:off x="7382842" y="5151045"/>
                        <a:ext cx="742460" cy="346482"/>
                      </a:xfrm>
                      <a:prstGeom prst="rect">
                        <a:avLst/>
                      </a:prstGeom>
                    </p:spPr>
                  </p:pic>
                </p:oleObj>
              </mc:Fallback>
            </mc:AlternateContent>
          </a:graphicData>
        </a:graphic>
      </p:graphicFrame>
      <p:sp>
        <p:nvSpPr>
          <p:cNvPr id="13" name="Content Placeholder 12"/>
          <p:cNvSpPr>
            <a:spLocks noGrp="1"/>
          </p:cNvSpPr>
          <p:nvPr>
            <p:ph sz="quarter" idx="20"/>
          </p:nvPr>
        </p:nvSpPr>
        <p:spPr>
          <a:xfrm>
            <a:off x="1537123" y="5515557"/>
            <a:ext cx="1930451" cy="336603"/>
          </a:xfrm>
        </p:spPr>
        <p:txBody>
          <a:bodyPr anchor="ctr"/>
          <a:lstStyle/>
          <a:p>
            <a:pPr marL="101600" lvl="2" indent="0">
              <a:spcBef>
                <a:spcPts val="1500"/>
              </a:spcBef>
              <a:buNone/>
            </a:pPr>
            <a:r>
              <a:rPr lang="en-US" altLang="en-US" sz="2400" dirty="0">
                <a:latin typeface="+mn-lt"/>
              </a:rPr>
              <a:t>paragraphs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461642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fontAlgn="base">
              <a:spcBef>
                <a:spcPct val="0"/>
              </a:spcBef>
              <a:spcAft>
                <a:spcPct val="0"/>
              </a:spcAft>
              <a:buClrTx/>
              <a:defRPr/>
            </a:pPr>
            <a:r>
              <a:rPr lang="en-US" kern="1200" dirty="0" smtClean="0">
                <a:latin typeface="Times New Roman" panose="02020603050405020304" pitchFamily="18" charset="0"/>
                <a:ea typeface="+mj-ea"/>
                <a:cs typeface="+mj-cs"/>
              </a:rPr>
              <a:t>What It Looks Like in Webkit</a:t>
            </a:r>
            <a:endParaRPr lang="en-US" kern="1200" dirty="0">
              <a:latin typeface="Times New Roman" panose="02020603050405020304" pitchFamily="18" charset="0"/>
              <a:ea typeface="+mj-ea"/>
              <a:cs typeface="+mj-cs"/>
            </a:endParaRPr>
          </a:p>
        </p:txBody>
      </p:sp>
      <p:pic>
        <p:nvPicPr>
          <p:cNvPr id="4" name="Picture 2" descr="A diagram contains the contents of a web page. The web page is titled, The simplest possible web page. Its hyperlink is file colon forward slash forward slash forward slash Users forward slash guzdial forward slash Desktop forward slash simple period h t m l. The Web page’s heading is, a simple heading. Below the heading is the following line: This is a paragraph in the simplest possible Web pag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037" y="1986455"/>
            <a:ext cx="82899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7598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Is This a Web Page?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6699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Of course, it is!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only difference between this page and one on the Web is that the one on the Web (a) has been uploaded to a Web server and (b) placed in a directory that the Web server can access.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See the </a:t>
            </a:r>
            <a:r>
              <a:rPr lang="en-US" altLang="en-US" sz="2400" b="1" kern="1200" dirty="0">
                <a:solidFill>
                  <a:srgbClr val="000000"/>
                </a:solidFill>
                <a:latin typeface="Arial (Body)"/>
                <a:ea typeface="ＭＳ Ｐゴシック" charset="-128"/>
                <a:cs typeface="+mn-cs"/>
              </a:rPr>
              <a:t>Networking</a:t>
            </a:r>
            <a:r>
              <a:rPr lang="en-US" altLang="en-US" sz="2400" kern="1200" dirty="0">
                <a:solidFill>
                  <a:srgbClr val="000000"/>
                </a:solidFill>
                <a:latin typeface="Arial (Body)"/>
                <a:ea typeface="ＭＳ Ｐゴシック" charset="-128"/>
                <a:cs typeface="+mn-cs"/>
              </a:rPr>
              <a:t> lecture</a:t>
            </a:r>
          </a:p>
        </p:txBody>
      </p:sp>
    </p:spTree>
    <p:extLst>
      <p:ext uri="{BB962C8B-B14F-4D97-AF65-F5344CB8AC3E}">
        <p14:creationId xmlns:p14="http://schemas.microsoft.com/office/powerpoint/2010/main" val="18445846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t>
            </a:r>
            <a:r>
              <a:rPr lang="en-US" dirty="0" smtClean="0"/>
              <a:t>If You Forget </a:t>
            </a:r>
            <a:r>
              <a:rPr lang="en-US" dirty="0"/>
              <a:t>the DOCTYPE? </a:t>
            </a:r>
            <a:r>
              <a:rPr lang="en-US" dirty="0" smtClean="0"/>
              <a:t>or </a:t>
            </a:r>
            <a:r>
              <a:rPr lang="en-US" dirty="0"/>
              <a:t>an </a:t>
            </a:r>
            <a:r>
              <a:rPr lang="en-US" dirty="0" smtClean="0"/>
              <a:t>Ending Tag</a:t>
            </a:r>
            <a:r>
              <a:rPr lang="en-US" dirty="0"/>
              <a:t>?</a:t>
            </a: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It’ll probably work.</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Browsers have developed to deal with all kinds of weird </a:t>
            </a:r>
            <a:r>
              <a:rPr lang="en-US" altLang="en-US" sz="2400" kern="1200" dirty="0" smtClean="0">
                <a:solidFill>
                  <a:srgbClr val="000000"/>
                </a:solidFill>
                <a:latin typeface="Arial (Body)"/>
                <a:ea typeface="ＭＳ Ｐゴシック" charset="-128"/>
              </a:rPr>
              <a:t>H</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T</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a:t>
            </a:r>
            <a:endParaRPr lang="en-US" altLang="en-US" sz="2400"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But if the browser has to guess, then it may guess </a:t>
            </a:r>
            <a:r>
              <a:rPr lang="en-US" altLang="en-US" sz="2400" kern="1200" dirty="0" smtClean="0">
                <a:solidFill>
                  <a:srgbClr val="000000"/>
                </a:solidFill>
                <a:latin typeface="Arial (Body)"/>
                <a:ea typeface="ＭＳ Ｐゴシック" charset="-128"/>
                <a:cs typeface="+mn-cs"/>
              </a:rPr>
              <a:t>wrong</a:t>
            </a:r>
          </a:p>
          <a:p>
            <a:pPr marL="1144800" lvl="2" indent="-230400" fontAlgn="base">
              <a:spcAft>
                <a:spcPct val="0"/>
              </a:spcAft>
            </a:pPr>
            <a:r>
              <a:rPr lang="en-US" altLang="en-US" sz="2400" kern="1200" dirty="0" smtClean="0">
                <a:solidFill>
                  <a:srgbClr val="000000"/>
                </a:solidFill>
                <a:latin typeface="Arial (Body)"/>
                <a:ea typeface="ＭＳ Ｐゴシック" charset="-128"/>
                <a:cs typeface="+mn-cs"/>
              </a:rPr>
              <a:t>That </a:t>
            </a:r>
            <a:r>
              <a:rPr lang="en-US" altLang="en-US" sz="2400" kern="1200" dirty="0">
                <a:solidFill>
                  <a:srgbClr val="000000"/>
                </a:solidFill>
                <a:latin typeface="Arial (Body)"/>
                <a:ea typeface="ＭＳ Ｐゴシック" charset="-128"/>
                <a:cs typeface="+mn-cs"/>
              </a:rPr>
              <a:t>is, not what you expected or meant.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Which is when your document may look different on different browsers.</a:t>
            </a:r>
          </a:p>
        </p:txBody>
      </p:sp>
    </p:spTree>
    <p:extLst>
      <p:ext uri="{BB962C8B-B14F-4D97-AF65-F5344CB8AC3E}">
        <p14:creationId xmlns:p14="http://schemas.microsoft.com/office/powerpoint/2010/main" val="3751466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Other Things in There</a:t>
            </a:r>
            <a:endParaRPr lang="en-IN" dirty="0"/>
          </a:p>
        </p:txBody>
      </p:sp>
      <p:sp>
        <p:nvSpPr>
          <p:cNvPr id="3" name="Text Placeholder 2"/>
          <p:cNvSpPr>
            <a:spLocks noGrp="1"/>
          </p:cNvSpPr>
          <p:nvPr>
            <p:ph type="body" idx="1"/>
          </p:nvPr>
        </p:nvSpPr>
        <p:spPr>
          <a:xfrm>
            <a:off x="457200" y="1600200"/>
            <a:ext cx="8229600" cy="962977"/>
          </a:xfrm>
        </p:spPr>
        <p:txBody>
          <a:bodyPr/>
          <a:lstStyle/>
          <a:p>
            <a:pPr eaLnBrk="1" hangingPunct="1"/>
            <a:r>
              <a:rPr lang="en-US" altLang="en-US" sz="2400" dirty="0" smtClean="0">
                <a:latin typeface="+mn-lt"/>
              </a:rPr>
              <a:t>We</a:t>
            </a:r>
            <a:r>
              <a:rPr lang="fr-FR" altLang="ja-JP" sz="2400" dirty="0" smtClean="0">
                <a:latin typeface="+mn-lt"/>
              </a:rPr>
              <a:t>’</a:t>
            </a:r>
            <a:r>
              <a:rPr lang="en-US" altLang="en-US" sz="2400" dirty="0" smtClean="0">
                <a:latin typeface="+mn-lt"/>
              </a:rPr>
              <a:t>re </a:t>
            </a:r>
            <a:r>
              <a:rPr lang="en-US" altLang="en-US" sz="2400" dirty="0">
                <a:latin typeface="+mn-lt"/>
              </a:rPr>
              <a:t>simplifying these tags a bit.</a:t>
            </a:r>
          </a:p>
          <a:p>
            <a:pPr eaLnBrk="1" hangingPunct="1"/>
            <a:r>
              <a:rPr lang="en-US" altLang="en-US" sz="2400" dirty="0">
                <a:latin typeface="+mn-lt"/>
              </a:rPr>
              <a:t>More can go in </a:t>
            </a:r>
            <a:r>
              <a:rPr lang="en-US" altLang="en-US" sz="2400" dirty="0" smtClean="0">
                <a:latin typeface="+mn-lt"/>
              </a:rPr>
              <a:t>the</a:t>
            </a:r>
            <a:endParaRPr lang="en-US" sz="2400" dirty="0">
              <a:latin typeface="+mn-lt"/>
            </a:endParaRPr>
          </a:p>
        </p:txBody>
      </p:sp>
      <p:graphicFrame>
        <p:nvGraphicFramePr>
          <p:cNvPr id="10" name="Object 5" descr="Computer code reads, left angle bracket head right angle bracket."/>
          <p:cNvGraphicFramePr>
            <a:graphicFrameLocks noChangeAspect="1"/>
          </p:cNvGraphicFramePr>
          <p:nvPr>
            <p:extLst>
              <p:ext uri="{D42A27DB-BD31-4B8C-83A1-F6EECF244321}">
                <p14:modId xmlns:p14="http://schemas.microsoft.com/office/powerpoint/2010/main" val="2565420325"/>
              </p:ext>
            </p:extLst>
          </p:nvPr>
        </p:nvGraphicFramePr>
        <p:xfrm>
          <a:off x="3377825" y="2282377"/>
          <a:ext cx="1122795" cy="327603"/>
        </p:xfrm>
        <a:graphic>
          <a:graphicData uri="http://schemas.openxmlformats.org/presentationml/2006/ole">
            <mc:AlternateContent xmlns:mc="http://schemas.openxmlformats.org/markup-compatibility/2006">
              <mc:Choice xmlns:v="urn:schemas-microsoft-com:vml" Requires="v">
                <p:oleObj spid="_x0000_s17246" name="Equation" r:id="rId3" imgW="609480" imgH="177480" progId="Equation.DSMT4">
                  <p:embed/>
                </p:oleObj>
              </mc:Choice>
              <mc:Fallback>
                <p:oleObj name="Equation" r:id="rId3" imgW="609480" imgH="177480" progId="Equation.DSMT4">
                  <p:embed/>
                  <p:pic>
                    <p:nvPicPr>
                      <p:cNvPr id="10" name="Object 5" descr="Computer code reads, left angle bracket head right angle bracket."/>
                      <p:cNvPicPr/>
                      <p:nvPr/>
                    </p:nvPicPr>
                    <p:blipFill>
                      <a:blip r:embed="rId4"/>
                      <a:stretch>
                        <a:fillRect/>
                      </a:stretch>
                    </p:blipFill>
                    <p:spPr>
                      <a:xfrm>
                        <a:off x="3377825" y="2282377"/>
                        <a:ext cx="1122795" cy="327603"/>
                      </a:xfrm>
                      <a:prstGeom prst="rect">
                        <a:avLst/>
                      </a:prstGeom>
                    </p:spPr>
                  </p:pic>
                </p:oleObj>
              </mc:Fallback>
            </mc:AlternateContent>
          </a:graphicData>
        </a:graphic>
      </p:graphicFrame>
      <p:sp>
        <p:nvSpPr>
          <p:cNvPr id="4" name="Content Placeholder 3"/>
          <p:cNvSpPr>
            <a:spLocks noGrp="1"/>
          </p:cNvSpPr>
          <p:nvPr>
            <p:ph sz="quarter" idx="13"/>
          </p:nvPr>
        </p:nvSpPr>
        <p:spPr>
          <a:xfrm>
            <a:off x="457200" y="2750502"/>
            <a:ext cx="8229600" cy="820737"/>
          </a:xfrm>
        </p:spPr>
        <p:txBody>
          <a:bodyPr anchor="ctr"/>
          <a:lstStyle/>
          <a:p>
            <a:pPr lvl="1" eaLnBrk="1" hangingPunct="1"/>
            <a:r>
              <a:rPr lang="en-US" altLang="en-US" sz="2400" dirty="0">
                <a:latin typeface="+mn-lt"/>
              </a:rPr>
              <a:t>Javascript</a:t>
            </a:r>
          </a:p>
          <a:p>
            <a:pPr lvl="1" eaLnBrk="1" hangingPunct="1"/>
            <a:r>
              <a:rPr lang="en-US" altLang="en-US" sz="2400" dirty="0">
                <a:latin typeface="+mn-lt"/>
              </a:rPr>
              <a:t>References to documents like cascading style </a:t>
            </a:r>
            <a:r>
              <a:rPr lang="en-US" altLang="en-US" sz="2400" dirty="0" smtClean="0">
                <a:latin typeface="+mn-lt"/>
              </a:rPr>
              <a:t>sheets</a:t>
            </a:r>
            <a:endParaRPr lang="en-US" altLang="en-US" sz="2400" dirty="0">
              <a:latin typeface="+mn-lt"/>
            </a:endParaRPr>
          </a:p>
        </p:txBody>
      </p:sp>
      <p:sp>
        <p:nvSpPr>
          <p:cNvPr id="5" name="Content Placeholder 4"/>
          <p:cNvSpPr>
            <a:spLocks noGrp="1"/>
          </p:cNvSpPr>
          <p:nvPr>
            <p:ph sz="quarter" idx="14"/>
          </p:nvPr>
        </p:nvSpPr>
        <p:spPr>
          <a:xfrm>
            <a:off x="457201" y="3672840"/>
            <a:ext cx="1005839" cy="363538"/>
          </a:xfrm>
        </p:spPr>
        <p:txBody>
          <a:bodyPr anchor="ctr"/>
          <a:lstStyle/>
          <a:p>
            <a:pPr marL="255600"/>
            <a:r>
              <a:rPr lang="en-US" altLang="en-US" sz="2400" dirty="0">
                <a:latin typeface="+mn-lt"/>
              </a:rPr>
              <a:t>The</a:t>
            </a:r>
            <a:endParaRPr lang="en-IN" sz="2400" dirty="0">
              <a:latin typeface="+mn-lt"/>
            </a:endParaRPr>
          </a:p>
        </p:txBody>
      </p:sp>
      <p:graphicFrame>
        <p:nvGraphicFramePr>
          <p:cNvPr id="11" name="Object 5" descr="Computer code reads, left angle bracket body right angle bracket."/>
          <p:cNvGraphicFramePr>
            <a:graphicFrameLocks noChangeAspect="1"/>
          </p:cNvGraphicFramePr>
          <p:nvPr>
            <p:extLst>
              <p:ext uri="{D42A27DB-BD31-4B8C-83A1-F6EECF244321}">
                <p14:modId xmlns:p14="http://schemas.microsoft.com/office/powerpoint/2010/main" val="1903886533"/>
              </p:ext>
            </p:extLst>
          </p:nvPr>
        </p:nvGraphicFramePr>
        <p:xfrm>
          <a:off x="1356995" y="3694429"/>
          <a:ext cx="1235075" cy="411164"/>
        </p:xfrm>
        <a:graphic>
          <a:graphicData uri="http://schemas.openxmlformats.org/presentationml/2006/ole">
            <mc:AlternateContent xmlns:mc="http://schemas.openxmlformats.org/markup-compatibility/2006">
              <mc:Choice xmlns:v="urn:schemas-microsoft-com:vml" Requires="v">
                <p:oleObj spid="_x0000_s17247" name="Equation" r:id="rId5" imgW="609480" imgH="203040" progId="Equation.DSMT4">
                  <p:embed/>
                </p:oleObj>
              </mc:Choice>
              <mc:Fallback>
                <p:oleObj name="Equation" r:id="rId5" imgW="609480" imgH="203040" progId="Equation.DSMT4">
                  <p:embed/>
                  <p:pic>
                    <p:nvPicPr>
                      <p:cNvPr id="10" name="Object 5" descr="Computer code reads, left angle bracket head right angle bracket."/>
                      <p:cNvPicPr/>
                      <p:nvPr/>
                    </p:nvPicPr>
                    <p:blipFill>
                      <a:blip r:embed="rId6"/>
                      <a:stretch>
                        <a:fillRect/>
                      </a:stretch>
                    </p:blipFill>
                    <p:spPr>
                      <a:xfrm>
                        <a:off x="1356995" y="3694429"/>
                        <a:ext cx="1235075" cy="411164"/>
                      </a:xfrm>
                      <a:prstGeom prst="rect">
                        <a:avLst/>
                      </a:prstGeom>
                    </p:spPr>
                  </p:pic>
                </p:oleObj>
              </mc:Fallback>
            </mc:AlternateContent>
          </a:graphicData>
        </a:graphic>
      </p:graphicFrame>
      <p:sp>
        <p:nvSpPr>
          <p:cNvPr id="6" name="Content Placeholder 5"/>
          <p:cNvSpPr>
            <a:spLocks noGrp="1"/>
          </p:cNvSpPr>
          <p:nvPr>
            <p:ph sz="quarter" idx="15"/>
          </p:nvPr>
        </p:nvSpPr>
        <p:spPr>
          <a:xfrm>
            <a:off x="2545080" y="3703321"/>
            <a:ext cx="4953000" cy="335280"/>
          </a:xfrm>
        </p:spPr>
        <p:txBody>
          <a:bodyPr anchor="ctr"/>
          <a:lstStyle/>
          <a:p>
            <a:pPr marL="0" indent="0">
              <a:buNone/>
            </a:pPr>
            <a:r>
              <a:rPr lang="en-US" altLang="en-US" sz="2400" dirty="0">
                <a:latin typeface="+mn-lt"/>
              </a:rPr>
              <a:t>tag can also set colors</a:t>
            </a:r>
            <a:r>
              <a:rPr lang="en-US" altLang="en-US" sz="2400" dirty="0" smtClean="0">
                <a:latin typeface="+mn-lt"/>
              </a:rPr>
              <a:t>.</a:t>
            </a:r>
            <a:endParaRPr lang="en-US" altLang="en-US" sz="2400" dirty="0">
              <a:latin typeface="+mn-lt"/>
            </a:endParaRPr>
          </a:p>
        </p:txBody>
      </p:sp>
      <p:sp>
        <p:nvSpPr>
          <p:cNvPr id="7" name="Content Placeholder 6"/>
          <p:cNvSpPr>
            <a:spLocks noGrp="1"/>
          </p:cNvSpPr>
          <p:nvPr>
            <p:ph sz="quarter" idx="16"/>
          </p:nvPr>
        </p:nvSpPr>
        <p:spPr>
          <a:xfrm>
            <a:off x="457200" y="4198938"/>
            <a:ext cx="1005840" cy="286700"/>
          </a:xfrm>
        </p:spPr>
        <p:txBody>
          <a:bodyPr anchor="ctr"/>
          <a:lstStyle/>
          <a:p>
            <a:pPr marL="742962" lvl="1" indent="-284400"/>
            <a:r>
              <a:rPr lang="en-IN" sz="2400" dirty="0" smtClean="0">
                <a:latin typeface="+mn-lt"/>
              </a:rPr>
              <a:t> </a:t>
            </a:r>
            <a:endParaRPr lang="en-IN" sz="2400" dirty="0">
              <a:latin typeface="+mn-lt"/>
            </a:endParaRPr>
          </a:p>
        </p:txBody>
      </p:sp>
      <p:pic>
        <p:nvPicPr>
          <p:cNvPr id="12" name="Picture 11" descr="Computer code reads, left angle bracket body b g color equals double quote hash f f f f f f double quote text equals double quote hash 0 0 0 0 0 0 double quote link equals double quote hash 3 3 0 0 c c double quote a link equals double quote hash c c 0 0 3 3 double quote v link equals double quote hash 5 5 0 0 8 8 double quote right angle bracket."/>
          <p:cNvPicPr>
            <a:picLocks noChangeAspect="1"/>
          </p:cNvPicPr>
          <p:nvPr/>
        </p:nvPicPr>
        <p:blipFill>
          <a:blip r:embed="rId7"/>
          <a:stretch>
            <a:fillRect/>
          </a:stretch>
        </p:blipFill>
        <p:spPr>
          <a:xfrm>
            <a:off x="1289460" y="4209400"/>
            <a:ext cx="6565079" cy="634697"/>
          </a:xfrm>
          <a:prstGeom prst="rect">
            <a:avLst/>
          </a:prstGeom>
        </p:spPr>
      </p:pic>
      <p:sp>
        <p:nvSpPr>
          <p:cNvPr id="8" name="Content Placeholder 7"/>
          <p:cNvSpPr>
            <a:spLocks noGrp="1"/>
          </p:cNvSpPr>
          <p:nvPr>
            <p:ph sz="quarter" idx="17"/>
          </p:nvPr>
        </p:nvSpPr>
        <p:spPr>
          <a:xfrm>
            <a:off x="457200" y="4907281"/>
            <a:ext cx="8229600" cy="320040"/>
          </a:xfrm>
        </p:spPr>
        <p:txBody>
          <a:bodyPr anchor="ctr"/>
          <a:lstStyle/>
          <a:p>
            <a:pPr marL="741600" lvl="1" indent="-284400"/>
            <a:r>
              <a:rPr lang="en-US" altLang="en-US" sz="2400" dirty="0">
                <a:latin typeface="+mn-lt"/>
              </a:rPr>
              <a:t>These are actually setting </a:t>
            </a:r>
            <a:r>
              <a:rPr lang="en-US" altLang="en-US" sz="2400" dirty="0" smtClean="0">
                <a:latin typeface="+mn-lt"/>
              </a:rPr>
              <a:t>R</a:t>
            </a:r>
            <a:r>
              <a:rPr lang="en-US" altLang="en-US" sz="100" dirty="0" smtClean="0">
                <a:latin typeface="+mn-lt"/>
              </a:rPr>
              <a:t> </a:t>
            </a:r>
            <a:r>
              <a:rPr lang="en-US" altLang="en-US" sz="2400" dirty="0" smtClean="0">
                <a:latin typeface="+mn-lt"/>
              </a:rPr>
              <a:t>G</a:t>
            </a:r>
            <a:r>
              <a:rPr lang="en-US" altLang="en-US" sz="100" dirty="0" smtClean="0">
                <a:latin typeface="+mn-lt"/>
              </a:rPr>
              <a:t> </a:t>
            </a:r>
            <a:r>
              <a:rPr lang="en-US" altLang="en-US" sz="2400" dirty="0" smtClean="0">
                <a:latin typeface="+mn-lt"/>
              </a:rPr>
              <a:t>B </a:t>
            </a:r>
            <a:r>
              <a:rPr lang="en-US" altLang="en-US" sz="2400" dirty="0">
                <a:latin typeface="+mn-lt"/>
              </a:rPr>
              <a:t>values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8693662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pt-BR" altLang="en-US" kern="1200" dirty="0" smtClean="0">
                <a:latin typeface="Times New Roman" panose="02020603050405020304" pitchFamily="18" charset="0"/>
                <a:ea typeface="ＭＳ Ｐゴシック" charset="-128"/>
              </a:rPr>
              <a:t>A Tiny Tutorial on Hexadecimal</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400" dirty="0">
                <a:latin typeface="+mn-lt"/>
              </a:rPr>
              <a:t>You know decimal numbers (base 10)</a:t>
            </a:r>
          </a:p>
          <a:p>
            <a:pPr lvl="1" eaLnBrk="1" hangingPunct="1"/>
            <a:r>
              <a:rPr lang="en-US" altLang="en-US" sz="2400" dirty="0">
                <a:latin typeface="+mn-lt"/>
              </a:rPr>
              <a:t>0,1,2,3,4,5,6,7,8,9,10,11,12,13,14,15,16</a:t>
            </a:r>
          </a:p>
          <a:p>
            <a:pPr eaLnBrk="1" hangingPunct="1"/>
            <a:r>
              <a:rPr lang="en-US" altLang="en-US" sz="2400" dirty="0" smtClean="0">
                <a:latin typeface="+mn-lt"/>
              </a:rPr>
              <a:t>You</a:t>
            </a:r>
            <a:r>
              <a:rPr lang="fr-FR" altLang="ja-JP" sz="2400" dirty="0" smtClean="0">
                <a:latin typeface="+mn-lt"/>
              </a:rPr>
              <a:t>’</a:t>
            </a:r>
            <a:r>
              <a:rPr lang="en-US" altLang="en-US" sz="2400" dirty="0" smtClean="0">
                <a:latin typeface="+mn-lt"/>
              </a:rPr>
              <a:t>ve </a:t>
            </a:r>
            <a:r>
              <a:rPr lang="en-US" altLang="en-US" sz="2400" dirty="0">
                <a:latin typeface="+mn-lt"/>
              </a:rPr>
              <a:t>heard a little about binary (base 2)</a:t>
            </a:r>
          </a:p>
          <a:p>
            <a:pPr lvl="1" eaLnBrk="1" hangingPunct="1"/>
            <a:r>
              <a:rPr lang="en-US" altLang="en-US" sz="2400" dirty="0">
                <a:latin typeface="+mn-lt"/>
              </a:rPr>
              <a:t>0000,0001,0010,0011,0100,0101…</a:t>
            </a:r>
          </a:p>
          <a:p>
            <a:pPr eaLnBrk="1" hangingPunct="1"/>
            <a:r>
              <a:rPr lang="en-US" altLang="en-US" sz="2400" dirty="0">
                <a:latin typeface="+mn-lt"/>
              </a:rPr>
              <a:t>Hexadecimal is base 16</a:t>
            </a:r>
          </a:p>
          <a:p>
            <a:pPr lvl="1" eaLnBrk="1" hangingPunct="1"/>
            <a:r>
              <a:rPr lang="en-US" altLang="en-US" sz="2400" dirty="0">
                <a:latin typeface="+mn-lt"/>
              </a:rPr>
              <a:t>0,1,2,3,4,5,6,7,8,9,A,B,C,D,E,F,10 (16 base 10</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657355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Hexadecimal Colors in H</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T</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M</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#FF0000 is Red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255 for red </a:t>
            </a:r>
            <a:r>
              <a:rPr lang="en-US" altLang="en-US" sz="2400" kern="1200" dirty="0" smtClean="0">
                <a:solidFill>
                  <a:srgbClr val="000000"/>
                </a:solidFill>
                <a:latin typeface="Arial (Body)"/>
                <a:ea typeface="ＭＳ Ｐゴシック" charset="-128"/>
                <a:cs typeface="+mn-cs"/>
              </a:rPr>
              <a:t>(F</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F), </a:t>
            </a:r>
            <a:r>
              <a:rPr lang="en-US" altLang="en-US" sz="2400" kern="1200" dirty="0">
                <a:solidFill>
                  <a:srgbClr val="000000"/>
                </a:solidFill>
                <a:latin typeface="Arial (Body)"/>
                <a:ea typeface="ＭＳ Ｐゴシック" charset="-128"/>
                <a:cs typeface="+mn-cs"/>
              </a:rPr>
              <a:t>0 for green, 0 for blue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#0000FF is Blue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0 for red, 0 for green, 255 for blue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#000000 is black</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0 for red, 0 for green, 0 for blue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#FFFFFF is white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255 for red, 255 for green, 255 for blue</a:t>
            </a:r>
          </a:p>
        </p:txBody>
      </p:sp>
    </p:spTree>
    <p:extLst>
      <p:ext uri="{BB962C8B-B14F-4D97-AF65-F5344CB8AC3E}">
        <p14:creationId xmlns:p14="http://schemas.microsoft.com/office/powerpoint/2010/main" val="1966359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Emphasizing Your Text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447801"/>
            <a:ext cx="8382000" cy="1000244"/>
          </a:xfrm>
        </p:spPr>
        <p:txBody>
          <a:bodyPr wrap="square" lIns="91425" tIns="91425" rIns="91425" bIns="91425">
            <a:spAutoFit/>
          </a:bodyPr>
          <a:lstStyle/>
          <a:p>
            <a:pPr marL="255600" lvl="0" indent="-255600" fontAlgn="base">
              <a:buFont typeface="Arial" panose="020B0604020202020204" pitchFamily="34" charset="0"/>
              <a:buChar char="•"/>
              <a:tabLst/>
            </a:pPr>
            <a:r>
              <a:rPr lang="en-US" altLang="en-US" sz="2400" kern="1200" dirty="0" smtClean="0">
                <a:solidFill>
                  <a:srgbClr val="000000"/>
                </a:solidFill>
                <a:latin typeface="+mn-lt"/>
                <a:ea typeface="ＭＳ Ｐゴシック" charset="-128"/>
              </a:rPr>
              <a:t>There are six levels of headings defined in H</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T</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M</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a:t>
            </a:r>
          </a:p>
          <a:p>
            <a:pPr marL="741600" lvl="0" indent="-284400" fontAlgn="base">
              <a:spcBef>
                <a:spcPts val="600"/>
              </a:spcBef>
              <a:buFont typeface="Arial" panose="020B0604020202020204" pitchFamily="34" charset="0"/>
              <a:buChar char="–"/>
              <a:tabLst/>
            </a:pPr>
            <a:r>
              <a:rPr lang="en-US" altLang="en-US" sz="2400" kern="1200" dirty="0" smtClean="0">
                <a:solidFill>
                  <a:srgbClr val="000000"/>
                </a:solidFill>
                <a:latin typeface="+mn-lt"/>
                <a:ea typeface="ＭＳ Ｐゴシック" charset="-128"/>
              </a:rPr>
              <a:t> </a:t>
            </a:r>
          </a:p>
        </p:txBody>
      </p:sp>
      <p:graphicFrame>
        <p:nvGraphicFramePr>
          <p:cNvPr id="27" name="Object 26" descr="Computer code reads, left angle bracket h 1 right angle bracket period period period left angle bracket h 6 right angle bracket."/>
          <p:cNvGraphicFramePr>
            <a:graphicFrameLocks noChangeAspect="1"/>
          </p:cNvGraphicFramePr>
          <p:nvPr>
            <p:extLst>
              <p:ext uri="{D42A27DB-BD31-4B8C-83A1-F6EECF244321}">
                <p14:modId xmlns:p14="http://schemas.microsoft.com/office/powerpoint/2010/main" val="3004239260"/>
              </p:ext>
            </p:extLst>
          </p:nvPr>
        </p:nvGraphicFramePr>
        <p:xfrm>
          <a:off x="1315453" y="1965838"/>
          <a:ext cx="1979898" cy="346482"/>
        </p:xfrm>
        <a:graphic>
          <a:graphicData uri="http://schemas.openxmlformats.org/presentationml/2006/ole">
            <mc:AlternateContent xmlns:mc="http://schemas.openxmlformats.org/markup-compatibility/2006">
              <mc:Choice xmlns:v="urn:schemas-microsoft-com:vml" Requires="v">
                <p:oleObj spid="_x0000_s27717" name="Equation" r:id="rId3" imgW="1015920" imgH="177480" progId="Equation.DSMT4">
                  <p:embed/>
                </p:oleObj>
              </mc:Choice>
              <mc:Fallback>
                <p:oleObj name="Equation" r:id="rId3" imgW="1015920" imgH="177480" progId="Equation.DSMT4">
                  <p:embed/>
                  <p:pic>
                    <p:nvPicPr>
                      <p:cNvPr id="0" name=""/>
                      <p:cNvPicPr/>
                      <p:nvPr/>
                    </p:nvPicPr>
                    <p:blipFill>
                      <a:blip r:embed="rId4"/>
                      <a:stretch>
                        <a:fillRect/>
                      </a:stretch>
                    </p:blipFill>
                    <p:spPr>
                      <a:xfrm>
                        <a:off x="1315453" y="1965838"/>
                        <a:ext cx="1979898" cy="346482"/>
                      </a:xfrm>
                      <a:prstGeom prst="rect">
                        <a:avLst/>
                      </a:prstGeom>
                    </p:spPr>
                  </p:pic>
                </p:oleObj>
              </mc:Fallback>
            </mc:AlternateContent>
          </a:graphicData>
        </a:graphic>
      </p:graphicFrame>
      <p:sp>
        <p:nvSpPr>
          <p:cNvPr id="17" name="Content Placeholder 16"/>
          <p:cNvSpPr>
            <a:spLocks noGrp="1"/>
          </p:cNvSpPr>
          <p:nvPr>
            <p:ph idx="13"/>
          </p:nvPr>
        </p:nvSpPr>
        <p:spPr>
          <a:xfrm>
            <a:off x="457200" y="2473432"/>
            <a:ext cx="8229600" cy="342819"/>
          </a:xfrm>
        </p:spPr>
        <p:txBody>
          <a:bodyPr anchor="ctr"/>
          <a:lstStyle/>
          <a:p>
            <a:pPr marL="741600" lvl="1" indent="-284400"/>
            <a:r>
              <a:rPr lang="en-US" altLang="en-US" sz="2400" dirty="0">
                <a:latin typeface="+mn-lt"/>
              </a:rPr>
              <a:t>Lower numbers are larger, more prominent</a:t>
            </a:r>
            <a:r>
              <a:rPr lang="en-US" altLang="en-US" sz="2400" dirty="0" smtClean="0">
                <a:latin typeface="+mn-lt"/>
              </a:rPr>
              <a:t>.</a:t>
            </a:r>
            <a:endParaRPr lang="en-US" altLang="en-US" sz="2400" dirty="0">
              <a:latin typeface="+mn-lt"/>
            </a:endParaRPr>
          </a:p>
        </p:txBody>
      </p:sp>
      <p:sp>
        <p:nvSpPr>
          <p:cNvPr id="18" name="Content Placeholder 17"/>
          <p:cNvSpPr>
            <a:spLocks noGrp="1"/>
          </p:cNvSpPr>
          <p:nvPr>
            <p:ph sz="quarter" idx="14"/>
          </p:nvPr>
        </p:nvSpPr>
        <p:spPr>
          <a:xfrm>
            <a:off x="457200" y="3029612"/>
            <a:ext cx="8019702" cy="344019"/>
          </a:xfrm>
        </p:spPr>
        <p:txBody>
          <a:bodyPr anchor="ctr"/>
          <a:lstStyle/>
          <a:p>
            <a:pPr marL="255600" indent="-255600"/>
            <a:r>
              <a:rPr lang="en-US" altLang="en-US" sz="2400" dirty="0" smtClean="0">
                <a:latin typeface="+mn-lt"/>
              </a:rPr>
              <a:t>Styles</a:t>
            </a:r>
            <a:endParaRPr lang="en-US" altLang="en-US" sz="2400" dirty="0">
              <a:latin typeface="+mn-lt"/>
            </a:endParaRPr>
          </a:p>
        </p:txBody>
      </p:sp>
      <p:sp>
        <p:nvSpPr>
          <p:cNvPr id="23" name="Content Placeholder 22"/>
          <p:cNvSpPr>
            <a:spLocks noGrp="1"/>
          </p:cNvSpPr>
          <p:nvPr>
            <p:ph idx="19"/>
          </p:nvPr>
        </p:nvSpPr>
        <p:spPr>
          <a:xfrm>
            <a:off x="457201" y="3427875"/>
            <a:ext cx="825447" cy="394870"/>
          </a:xfrm>
        </p:spPr>
        <p:txBody>
          <a:bodyPr/>
          <a:lstStyle/>
          <a:p>
            <a:pPr marL="741600" indent="-28440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28" name="Object 27" descr="Computer code reads, left angle bracket e m right angle bracket Emphasis left angle bracket forward slash e m right angle bracket comma left angle bracket i right angle bracket Italics left angle bracket forward slash i right angle bracket comma and left angle bracket b right angle bracket Boldface left angle bracket forward slash b right angle bracket."/>
          <p:cNvGraphicFramePr>
            <a:graphicFrameLocks noChangeAspect="1"/>
          </p:cNvGraphicFramePr>
          <p:nvPr>
            <p:extLst>
              <p:ext uri="{D42A27DB-BD31-4B8C-83A1-F6EECF244321}">
                <p14:modId xmlns:p14="http://schemas.microsoft.com/office/powerpoint/2010/main" val="1078462442"/>
              </p:ext>
            </p:extLst>
          </p:nvPr>
        </p:nvGraphicFramePr>
        <p:xfrm>
          <a:off x="1323872" y="3583579"/>
          <a:ext cx="7343775" cy="327025"/>
        </p:xfrm>
        <a:graphic>
          <a:graphicData uri="http://schemas.openxmlformats.org/presentationml/2006/ole">
            <mc:AlternateContent xmlns:mc="http://schemas.openxmlformats.org/markup-compatibility/2006">
              <mc:Choice xmlns:v="urn:schemas-microsoft-com:vml" Requires="v">
                <p:oleObj spid="_x0000_s27718" name="Equation" r:id="rId5" imgW="4559040" imgH="203040" progId="Equation.DSMT4">
                  <p:embed/>
                </p:oleObj>
              </mc:Choice>
              <mc:Fallback>
                <p:oleObj name="Equation" r:id="rId5" imgW="4559040" imgH="203040" progId="Equation.DSMT4">
                  <p:embed/>
                  <p:pic>
                    <p:nvPicPr>
                      <p:cNvPr id="0" name=""/>
                      <p:cNvPicPr/>
                      <p:nvPr/>
                    </p:nvPicPr>
                    <p:blipFill>
                      <a:blip r:embed="rId6"/>
                      <a:stretch>
                        <a:fillRect/>
                      </a:stretch>
                    </p:blipFill>
                    <p:spPr>
                      <a:xfrm>
                        <a:off x="1323872" y="3583579"/>
                        <a:ext cx="7343775" cy="327025"/>
                      </a:xfrm>
                      <a:prstGeom prst="rect">
                        <a:avLst/>
                      </a:prstGeom>
                    </p:spPr>
                  </p:pic>
                </p:oleObj>
              </mc:Fallback>
            </mc:AlternateContent>
          </a:graphicData>
        </a:graphic>
      </p:graphicFrame>
      <p:sp>
        <p:nvSpPr>
          <p:cNvPr id="24" name="Content Placeholder 23"/>
          <p:cNvSpPr>
            <a:spLocks noGrp="1"/>
          </p:cNvSpPr>
          <p:nvPr>
            <p:ph idx="20"/>
          </p:nvPr>
        </p:nvSpPr>
        <p:spPr>
          <a:xfrm>
            <a:off x="457201" y="3879556"/>
            <a:ext cx="825448" cy="450706"/>
          </a:xfrm>
        </p:spPr>
        <p:txBody>
          <a:bodyPr/>
          <a:lstStyle/>
          <a:p>
            <a:pPr marL="741600" indent="-28440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29" name="Object 28" descr="Computer code reads, left angle bracket big right angle bracket Bigger font left angle bracket forward slash big right angle bracket and left angle bracket small right angle bracket Smaller font left angle bracket forward slash small right angle bracket."/>
          <p:cNvGraphicFramePr>
            <a:graphicFrameLocks noChangeAspect="1"/>
          </p:cNvGraphicFramePr>
          <p:nvPr>
            <p:extLst>
              <p:ext uri="{D42A27DB-BD31-4B8C-83A1-F6EECF244321}">
                <p14:modId xmlns:p14="http://schemas.microsoft.com/office/powerpoint/2010/main" val="781777998"/>
              </p:ext>
            </p:extLst>
          </p:nvPr>
        </p:nvGraphicFramePr>
        <p:xfrm>
          <a:off x="1323872" y="4056048"/>
          <a:ext cx="6913276" cy="327256"/>
        </p:xfrm>
        <a:graphic>
          <a:graphicData uri="http://schemas.openxmlformats.org/presentationml/2006/ole">
            <mc:AlternateContent xmlns:mc="http://schemas.openxmlformats.org/markup-compatibility/2006">
              <mc:Choice xmlns:v="urn:schemas-microsoft-com:vml" Requires="v">
                <p:oleObj spid="_x0000_s27719" name="Equation" r:id="rId7" imgW="4292280" imgH="203040" progId="Equation.DSMT4">
                  <p:embed/>
                </p:oleObj>
              </mc:Choice>
              <mc:Fallback>
                <p:oleObj name="Equation" r:id="rId7" imgW="4292280" imgH="203040" progId="Equation.DSMT4">
                  <p:embed/>
                  <p:pic>
                    <p:nvPicPr>
                      <p:cNvPr id="0" name=""/>
                      <p:cNvPicPr/>
                      <p:nvPr/>
                    </p:nvPicPr>
                    <p:blipFill>
                      <a:blip r:embed="rId8"/>
                      <a:stretch>
                        <a:fillRect/>
                      </a:stretch>
                    </p:blipFill>
                    <p:spPr>
                      <a:xfrm>
                        <a:off x="1323872" y="4056048"/>
                        <a:ext cx="6913276" cy="327256"/>
                      </a:xfrm>
                      <a:prstGeom prst="rect">
                        <a:avLst/>
                      </a:prstGeom>
                    </p:spPr>
                  </p:pic>
                </p:oleObj>
              </mc:Fallback>
            </mc:AlternateContent>
          </a:graphicData>
        </a:graphic>
      </p:graphicFrame>
      <p:sp>
        <p:nvSpPr>
          <p:cNvPr id="25" name="Content Placeholder 24"/>
          <p:cNvSpPr>
            <a:spLocks noGrp="1"/>
          </p:cNvSpPr>
          <p:nvPr>
            <p:ph idx="21"/>
          </p:nvPr>
        </p:nvSpPr>
        <p:spPr>
          <a:xfrm>
            <a:off x="457200" y="4342928"/>
            <a:ext cx="906377" cy="376197"/>
          </a:xfrm>
        </p:spPr>
        <p:txBody>
          <a:bodyPr anchor="ctr"/>
          <a:lstStyle/>
          <a:p>
            <a:pPr marL="741600" indent="-28440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30" name="Object 29" descr="Computer code reads, left angle bracket t t right angle bracket Typewriter font left angle bracket forward slash t t right angle bracket."/>
          <p:cNvGraphicFramePr>
            <a:graphicFrameLocks noChangeAspect="1"/>
          </p:cNvGraphicFramePr>
          <p:nvPr>
            <p:extLst>
              <p:ext uri="{D42A27DB-BD31-4B8C-83A1-F6EECF244321}">
                <p14:modId xmlns:p14="http://schemas.microsoft.com/office/powerpoint/2010/main" val="2278837987"/>
              </p:ext>
            </p:extLst>
          </p:nvPr>
        </p:nvGraphicFramePr>
        <p:xfrm>
          <a:off x="1363577" y="4449290"/>
          <a:ext cx="2945301" cy="327256"/>
        </p:xfrm>
        <a:graphic>
          <a:graphicData uri="http://schemas.openxmlformats.org/presentationml/2006/ole">
            <mc:AlternateContent xmlns:mc="http://schemas.openxmlformats.org/markup-compatibility/2006">
              <mc:Choice xmlns:v="urn:schemas-microsoft-com:vml" Requires="v">
                <p:oleObj spid="_x0000_s27720" name="Equation" r:id="rId9" imgW="1828800" imgH="203040" progId="Equation.DSMT4">
                  <p:embed/>
                </p:oleObj>
              </mc:Choice>
              <mc:Fallback>
                <p:oleObj name="Equation" r:id="rId9" imgW="1828800" imgH="203040" progId="Equation.DSMT4">
                  <p:embed/>
                  <p:pic>
                    <p:nvPicPr>
                      <p:cNvPr id="0" name=""/>
                      <p:cNvPicPr/>
                      <p:nvPr/>
                    </p:nvPicPr>
                    <p:blipFill>
                      <a:blip r:embed="rId10"/>
                      <a:stretch>
                        <a:fillRect/>
                      </a:stretch>
                    </p:blipFill>
                    <p:spPr>
                      <a:xfrm>
                        <a:off x="1363577" y="4449290"/>
                        <a:ext cx="2945301" cy="327256"/>
                      </a:xfrm>
                      <a:prstGeom prst="rect">
                        <a:avLst/>
                      </a:prstGeom>
                    </p:spPr>
                  </p:pic>
                </p:oleObj>
              </mc:Fallback>
            </mc:AlternateContent>
          </a:graphicData>
        </a:graphic>
      </p:graphicFrame>
      <p:sp>
        <p:nvSpPr>
          <p:cNvPr id="20" name="Content Placeholder 19"/>
          <p:cNvSpPr>
            <a:spLocks noGrp="1"/>
          </p:cNvSpPr>
          <p:nvPr>
            <p:ph sz="quarter" idx="16"/>
          </p:nvPr>
        </p:nvSpPr>
        <p:spPr>
          <a:xfrm>
            <a:off x="457201" y="4793387"/>
            <a:ext cx="1008107" cy="378879"/>
          </a:xfrm>
        </p:spPr>
        <p:txBody>
          <a:bodyPr anchor="ctr"/>
          <a:lstStyle/>
          <a:p>
            <a:pPr marL="741600" indent="-28440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31" name="Object 30" descr="Computer code reads, left angle bracket pre right angle bracket Pre hyphen formatted left angle bracket forward slash pre right angle bracket."/>
          <p:cNvGraphicFramePr>
            <a:graphicFrameLocks noChangeAspect="1"/>
          </p:cNvGraphicFramePr>
          <p:nvPr>
            <p:extLst>
              <p:ext uri="{D42A27DB-BD31-4B8C-83A1-F6EECF244321}">
                <p14:modId xmlns:p14="http://schemas.microsoft.com/office/powerpoint/2010/main" val="3410452311"/>
              </p:ext>
            </p:extLst>
          </p:nvPr>
        </p:nvGraphicFramePr>
        <p:xfrm>
          <a:off x="1363577" y="4888112"/>
          <a:ext cx="3030833" cy="297505"/>
        </p:xfrm>
        <a:graphic>
          <a:graphicData uri="http://schemas.openxmlformats.org/presentationml/2006/ole">
            <mc:AlternateContent xmlns:mc="http://schemas.openxmlformats.org/markup-compatibility/2006">
              <mc:Choice xmlns:v="urn:schemas-microsoft-com:vml" Requires="v">
                <p:oleObj spid="_x0000_s27721" name="Equation" r:id="rId11" imgW="2070000" imgH="203040" progId="Equation.DSMT4">
                  <p:embed/>
                </p:oleObj>
              </mc:Choice>
              <mc:Fallback>
                <p:oleObj name="Equation" r:id="rId11" imgW="2070000" imgH="203040" progId="Equation.DSMT4">
                  <p:embed/>
                  <p:pic>
                    <p:nvPicPr>
                      <p:cNvPr id="0" name=""/>
                      <p:cNvPicPr/>
                      <p:nvPr/>
                    </p:nvPicPr>
                    <p:blipFill>
                      <a:blip r:embed="rId12"/>
                      <a:stretch>
                        <a:fillRect/>
                      </a:stretch>
                    </p:blipFill>
                    <p:spPr>
                      <a:xfrm>
                        <a:off x="1363577" y="4888112"/>
                        <a:ext cx="3030833" cy="297505"/>
                      </a:xfrm>
                      <a:prstGeom prst="rect">
                        <a:avLst/>
                      </a:prstGeom>
                    </p:spPr>
                  </p:pic>
                </p:oleObj>
              </mc:Fallback>
            </mc:AlternateContent>
          </a:graphicData>
        </a:graphic>
      </p:graphicFrame>
      <p:sp>
        <p:nvSpPr>
          <p:cNvPr id="22" name="Content Placeholder 21"/>
          <p:cNvSpPr>
            <a:spLocks noGrp="1"/>
          </p:cNvSpPr>
          <p:nvPr>
            <p:ph sz="quarter" idx="18"/>
          </p:nvPr>
        </p:nvSpPr>
        <p:spPr>
          <a:xfrm>
            <a:off x="457201" y="5078144"/>
            <a:ext cx="825448" cy="412736"/>
          </a:xfrm>
        </p:spPr>
        <p:txBody>
          <a:bodyPr/>
          <a:lstStyle/>
          <a:p>
            <a:pPr marL="741600" indent="-28440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32" name="Object 31" descr="Computer code reads, left angle bracket block quote right angle bracket Block quote left angle bracket forward slash block quote right angle bracket."/>
          <p:cNvGraphicFramePr>
            <a:graphicFrameLocks noChangeAspect="1"/>
          </p:cNvGraphicFramePr>
          <p:nvPr>
            <p:extLst>
              <p:ext uri="{D42A27DB-BD31-4B8C-83A1-F6EECF244321}">
                <p14:modId xmlns:p14="http://schemas.microsoft.com/office/powerpoint/2010/main" val="888333771"/>
              </p:ext>
            </p:extLst>
          </p:nvPr>
        </p:nvGraphicFramePr>
        <p:xfrm>
          <a:off x="1333097" y="5246056"/>
          <a:ext cx="4202260" cy="297505"/>
        </p:xfrm>
        <a:graphic>
          <a:graphicData uri="http://schemas.openxmlformats.org/presentationml/2006/ole">
            <mc:AlternateContent xmlns:mc="http://schemas.openxmlformats.org/markup-compatibility/2006">
              <mc:Choice xmlns:v="urn:schemas-microsoft-com:vml" Requires="v">
                <p:oleObj spid="_x0000_s27722" name="Equation" r:id="rId13" imgW="2869920" imgH="203040" progId="Equation.DSMT4">
                  <p:embed/>
                </p:oleObj>
              </mc:Choice>
              <mc:Fallback>
                <p:oleObj name="Equation" r:id="rId13" imgW="2869920" imgH="203040" progId="Equation.DSMT4">
                  <p:embed/>
                  <p:pic>
                    <p:nvPicPr>
                      <p:cNvPr id="0" name=""/>
                      <p:cNvPicPr/>
                      <p:nvPr/>
                    </p:nvPicPr>
                    <p:blipFill>
                      <a:blip r:embed="rId14"/>
                      <a:stretch>
                        <a:fillRect/>
                      </a:stretch>
                    </p:blipFill>
                    <p:spPr>
                      <a:xfrm>
                        <a:off x="1333097" y="5246056"/>
                        <a:ext cx="4202260" cy="297505"/>
                      </a:xfrm>
                      <a:prstGeom prst="rect">
                        <a:avLst/>
                      </a:prstGeom>
                    </p:spPr>
                  </p:pic>
                </p:oleObj>
              </mc:Fallback>
            </mc:AlternateContent>
          </a:graphicData>
        </a:graphic>
      </p:graphicFrame>
      <p:sp>
        <p:nvSpPr>
          <p:cNvPr id="26" name="Content Placeholder 25"/>
          <p:cNvSpPr>
            <a:spLocks noGrp="1"/>
          </p:cNvSpPr>
          <p:nvPr>
            <p:ph sz="quarter" idx="22"/>
          </p:nvPr>
        </p:nvSpPr>
        <p:spPr>
          <a:xfrm>
            <a:off x="457201" y="5522914"/>
            <a:ext cx="825448" cy="405446"/>
          </a:xfrm>
        </p:spPr>
        <p:txBody>
          <a:bodyPr/>
          <a:lstStyle/>
          <a:p>
            <a:pPr marL="741600" indent="-28440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graphicFrame>
        <p:nvGraphicFramePr>
          <p:cNvPr id="33" name="Object 32" descr="Computer code reads, left angle bracket s u p right angle bracket Superscripts left angle bracket forward slash s u p right angle bracket and left angle bracket s u b right angle bracket Subscripts left angle bracket forward slash s u b right angle bracket."/>
          <p:cNvGraphicFramePr>
            <a:graphicFrameLocks noChangeAspect="1"/>
          </p:cNvGraphicFramePr>
          <p:nvPr>
            <p:extLst>
              <p:ext uri="{D42A27DB-BD31-4B8C-83A1-F6EECF244321}">
                <p14:modId xmlns:p14="http://schemas.microsoft.com/office/powerpoint/2010/main" val="3040732850"/>
              </p:ext>
            </p:extLst>
          </p:nvPr>
        </p:nvGraphicFramePr>
        <p:xfrm>
          <a:off x="1282649" y="5662889"/>
          <a:ext cx="6098855" cy="297505"/>
        </p:xfrm>
        <a:graphic>
          <a:graphicData uri="http://schemas.openxmlformats.org/presentationml/2006/ole">
            <mc:AlternateContent xmlns:mc="http://schemas.openxmlformats.org/markup-compatibility/2006">
              <mc:Choice xmlns:v="urn:schemas-microsoft-com:vml" Requires="v">
                <p:oleObj spid="_x0000_s27723" name="Equation" r:id="rId15" imgW="4165560" imgH="203040" progId="Equation.DSMT4">
                  <p:embed/>
                </p:oleObj>
              </mc:Choice>
              <mc:Fallback>
                <p:oleObj name="Equation" r:id="rId15" imgW="4165560" imgH="203040" progId="Equation.DSMT4">
                  <p:embed/>
                  <p:pic>
                    <p:nvPicPr>
                      <p:cNvPr id="0" name=""/>
                      <p:cNvPicPr/>
                      <p:nvPr/>
                    </p:nvPicPr>
                    <p:blipFill>
                      <a:blip r:embed="rId16"/>
                      <a:stretch>
                        <a:fillRect/>
                      </a:stretch>
                    </p:blipFill>
                    <p:spPr>
                      <a:xfrm>
                        <a:off x="1282649" y="5662889"/>
                        <a:ext cx="6098855" cy="297505"/>
                      </a:xfrm>
                      <a:prstGeom prst="rect">
                        <a:avLst/>
                      </a:prstGeom>
                    </p:spPr>
                  </p:pic>
                </p:oleObj>
              </mc:Fallback>
            </mc:AlternateContent>
          </a:graphicData>
        </a:graphic>
      </p:graphicFrame>
    </p:spTree>
    <p:extLst>
      <p:ext uri="{BB962C8B-B14F-4D97-AF65-F5344CB8AC3E}">
        <p14:creationId xmlns:p14="http://schemas.microsoft.com/office/powerpoint/2010/main" val="2196552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defRPr/>
            </a:pPr>
            <a:r>
              <a:rPr lang="en-US" kern="1200" dirty="0" smtClean="0">
                <a:latin typeface="Times New Roman" panose="02020603050405020304" pitchFamily="18" charset="0"/>
                <a:ea typeface="+mj-ea"/>
                <a:cs typeface="+mj-cs"/>
              </a:rPr>
              <a:t>Examples of Styles</a:t>
            </a:r>
            <a:endParaRPr lang="en-US" kern="1200" dirty="0">
              <a:latin typeface="Times New Roman" panose="02020603050405020304" pitchFamily="18" charset="0"/>
              <a:ea typeface="+mj-ea"/>
              <a:cs typeface="+mj-cs"/>
            </a:endParaRPr>
          </a:p>
        </p:txBody>
      </p:sp>
      <p:pic>
        <p:nvPicPr>
          <p:cNvPr id="4" name="Picture 3" descr="A screenshot contains two different components. In the left is a computer code of 19 lines, which reads as follows. Line 1. left angle bracket exclamation point D O C TYPE h t m l right angle bracket. Line 2. left angle bracket h t m l right angle bracket. Line 3. left angle bracket head right angle bracket. Line 4. left angle bracket title right angle bracket The simplest possible web page left angle bracket forward slash title right angle bracket. Line 5. left angle bracket forward slash head right angle bracket. Line 6. blank. Line 7. left angle bracket body right angle bracket. Line 8. left angle bracket h 1 right angle bracket A Simple heading left angle bracket forward slash h 1 right angle bracket. Line 9. left angle bracket p right angle bracket This is a paragraph in the simplest possible Web page period left angle bracket forward slash p right angle bracket. Line 10. left angle bracket p right angle bracket left angle bracket e m right angle bracket Emphasized Text comma left angle bracket forward slash e m right angle bracket comma left angle bracket i right angle bracket Italics left angle bracket forward slash i right angle bracket comma left angle bracket b right angle bracket Boldface left angle bracket forward slash b right angle bracket comma. Line 11. left angle bracket big right angle bracket Bigger font left angle bracket forward slash big right angle bracket comma left angle bracket small right angle bracket Smaller font left angle bracket forward slash small right angle bracket comma. Line 12. left angle bracket t t right angle bracket Typewriter font left angle bracket forward slash t t right angle bracket left angle bracket forward slash p right angle bracket. Line 13. left angle bracket pre right angle bracket. Line 14. Preformatted text. Line 15, indented once. saves. Line 16. structure. Line 17. left angle bracket forward slash pre right angle bracket. Line 18. left angle bracket forward slash body right angle bracket. Line 19. left angle bracket forward slash h t m l right angle bracket. In the right is a webpage titled, The simplest possible webpage. The heading on the page reads, A Simple Heading. The text below the heading reads as follows. This is a paragraph in the simplest possible Web page. The following text is written in italics. Emphasized Text period comma Italics comma Boldface, Bigger Font, Smaller font. Typewriter font. Preformatted text. Saves structure. Here, the text describes the way they are supposed to appea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7573" y="1943326"/>
            <a:ext cx="7568854" cy="276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1199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t>Finer control: </a:t>
            </a:r>
            <a:r>
              <a:rPr lang="en-US" altLang="en-US" sz="500" dirty="0">
                <a:solidFill>
                  <a:schemeClr val="bg1"/>
                </a:solidFill>
              </a:rPr>
              <a:t>Computer code reads, left angle bracket font right angle </a:t>
            </a:r>
            <a:r>
              <a:rPr lang="en-US" altLang="en-US" sz="500" dirty="0" smtClean="0">
                <a:solidFill>
                  <a:schemeClr val="bg1"/>
                </a:solidFill>
              </a:rPr>
              <a:t>bracket</a:t>
            </a:r>
            <a:endParaRPr lang="en-US" sz="500" dirty="0">
              <a:solidFill>
                <a:schemeClr val="bg1"/>
              </a:solidFill>
            </a:endParaRPr>
          </a:p>
        </p:txBody>
      </p:sp>
      <p:graphicFrame>
        <p:nvGraphicFramePr>
          <p:cNvPr id="9" name="Object 5"/>
          <p:cNvGraphicFramePr>
            <a:graphicFrameLocks noChangeAspect="1"/>
          </p:cNvGraphicFramePr>
          <p:nvPr>
            <p:extLst>
              <p:ext uri="{D42A27DB-BD31-4B8C-83A1-F6EECF244321}">
                <p14:modId xmlns:p14="http://schemas.microsoft.com/office/powerpoint/2010/main" val="1071350802"/>
              </p:ext>
            </p:extLst>
          </p:nvPr>
        </p:nvGraphicFramePr>
        <p:xfrm>
          <a:off x="3265488" y="774700"/>
          <a:ext cx="1509712" cy="477838"/>
        </p:xfrm>
        <a:graphic>
          <a:graphicData uri="http://schemas.openxmlformats.org/presentationml/2006/ole">
            <mc:AlternateContent xmlns:mc="http://schemas.openxmlformats.org/markup-compatibility/2006">
              <mc:Choice xmlns:v="urn:schemas-microsoft-com:vml" Requires="v">
                <p:oleObj spid="_x0000_s17825" name="Equation" r:id="rId3" imgW="558720" imgH="177480" progId="Equation.DSMT4">
                  <p:embed/>
                </p:oleObj>
              </mc:Choice>
              <mc:Fallback>
                <p:oleObj name="Equation" r:id="rId3" imgW="558720" imgH="177480" progId="Equation.DSMT4">
                  <p:embed/>
                  <p:pic>
                    <p:nvPicPr>
                      <p:cNvPr id="11" name="Object 5" descr="Computer code reads, left angle bracket head right angle bracket."/>
                      <p:cNvPicPr/>
                      <p:nvPr/>
                    </p:nvPicPr>
                    <p:blipFill>
                      <a:blip r:embed="rId4"/>
                      <a:stretch>
                        <a:fillRect/>
                      </a:stretch>
                    </p:blipFill>
                    <p:spPr>
                      <a:xfrm>
                        <a:off x="3265488" y="774700"/>
                        <a:ext cx="1509712" cy="477838"/>
                      </a:xfrm>
                      <a:prstGeom prst="rect">
                        <a:avLst/>
                      </a:prstGeom>
                    </p:spPr>
                  </p:pic>
                </p:oleObj>
              </mc:Fallback>
            </mc:AlternateContent>
          </a:graphicData>
        </a:graphic>
      </p:graphicFrame>
      <p:sp>
        <p:nvSpPr>
          <p:cNvPr id="8" name="Text Placeholder 7"/>
          <p:cNvSpPr>
            <a:spLocks noGrp="1"/>
          </p:cNvSpPr>
          <p:nvPr>
            <p:ph type="body" idx="1"/>
          </p:nvPr>
        </p:nvSpPr>
        <p:spPr>
          <a:xfrm>
            <a:off x="457200" y="1600201"/>
            <a:ext cx="8229600" cy="472440"/>
          </a:xfrm>
        </p:spPr>
        <p:txBody>
          <a:bodyPr/>
          <a:lstStyle/>
          <a:p>
            <a:r>
              <a:rPr lang="en-US" altLang="en-US" sz="2400" dirty="0">
                <a:latin typeface="+mn-lt"/>
              </a:rPr>
              <a:t>Can control type face, color, or </a:t>
            </a:r>
            <a:r>
              <a:rPr lang="en-US" altLang="en-US" sz="2400" dirty="0" smtClean="0">
                <a:latin typeface="+mn-lt"/>
              </a:rPr>
              <a:t>size</a:t>
            </a:r>
            <a:endParaRPr lang="en-US" altLang="en-US" sz="2400" dirty="0">
              <a:latin typeface="+mn-lt"/>
            </a:endParaRPr>
          </a:p>
        </p:txBody>
      </p:sp>
      <p:pic>
        <p:nvPicPr>
          <p:cNvPr id="13" name="Picture 12" descr="Computer code has six lines. The lines read as follows. Line 1. left angle bracket body right angle bracket. Line 2. left angle bracket h 1 right angle bracket A Simple heading left angle bracket forward slash h 1 right angle bracket. Line 3. left angle bracket p right angle bracket left angle bracket font face equals double quote Helvetica double quote right angle bracket This is in helvetica left angle bracket forward slash font right angle bracket left angle bracket forward slash p right angle bracket. Line 4. left angle bracket p right angle bracket left angle bracket font color equals double quote green double quote right angle bracket Happy Saint Patrick's Day exclamation point left angle bracket forward slash font right angle bracket left angle bracket forward slash p right angle bracket. This line has been labeled, Can also use hexadecimal R G B specification here. Line 5. left angle bracket p right angle bracket left angle bracket font size equals double quote plus 2 double quote right angle bracket This is a bit bigger left angle bracket forward slash font right angle bracket left angle bracket forward slash p right angle bracket. Line 6. left angle bracket forward slash body right angle bracket."/>
          <p:cNvPicPr>
            <a:picLocks noChangeAspect="1"/>
          </p:cNvPicPr>
          <p:nvPr/>
        </p:nvPicPr>
        <p:blipFill>
          <a:blip r:embed="rId5"/>
          <a:stretch>
            <a:fillRect/>
          </a:stretch>
        </p:blipFill>
        <p:spPr>
          <a:xfrm>
            <a:off x="457200" y="2559721"/>
            <a:ext cx="4088889" cy="2996825"/>
          </a:xfrm>
          <a:prstGeom prst="rect">
            <a:avLst/>
          </a:prstGeom>
        </p:spPr>
      </p:pic>
      <p:sp>
        <p:nvSpPr>
          <p:cNvPr id="4" name="Content Placeholder 3"/>
          <p:cNvSpPr>
            <a:spLocks noGrp="1"/>
          </p:cNvSpPr>
          <p:nvPr>
            <p:ph sz="quarter" idx="13"/>
          </p:nvPr>
        </p:nvSpPr>
        <p:spPr>
          <a:xfrm>
            <a:off x="4546089" y="4617290"/>
            <a:ext cx="3876016" cy="923299"/>
          </a:xfrm>
        </p:spPr>
        <p:txBody>
          <a:bodyPr wrap="square" lIns="91425" tIns="91425" rIns="91425" bIns="91425">
            <a:spAutoFit/>
          </a:bodyPr>
          <a:lstStyle/>
          <a:p>
            <a:pPr marL="0" lvl="0" indent="0" fontAlgn="base">
              <a:spcAft>
                <a:spcPct val="0"/>
              </a:spcAft>
              <a:buNone/>
            </a:pPr>
            <a:r>
              <a:rPr lang="en-US" altLang="en-US" sz="2400" kern="1200" dirty="0">
                <a:solidFill>
                  <a:srgbClr val="000000"/>
                </a:solidFill>
                <a:latin typeface="Arial (Body)"/>
                <a:ea typeface="ＭＳ Ｐゴシック" charset="-128"/>
                <a:cs typeface="+mn-cs"/>
              </a:rPr>
              <a:t>Can also </a:t>
            </a:r>
            <a:r>
              <a:rPr lang="en-US" altLang="en-US" sz="2400" kern="1200" dirty="0" smtClean="0">
                <a:solidFill>
                  <a:srgbClr val="000000"/>
                </a:solidFill>
                <a:latin typeface="Arial (Body)"/>
                <a:ea typeface="ＭＳ Ｐゴシック" charset="-128"/>
                <a:cs typeface="+mn-cs"/>
              </a:rPr>
              <a:t>use </a:t>
            </a:r>
            <a:r>
              <a:rPr lang="en-US" altLang="en-US" sz="2400" kern="1200" dirty="0">
                <a:solidFill>
                  <a:srgbClr val="000000"/>
                </a:solidFill>
                <a:latin typeface="Arial (Body)"/>
                <a:ea typeface="ＭＳ Ｐゴシック" charset="-128"/>
                <a:cs typeface="+mn-cs"/>
              </a:rPr>
              <a:t>hexadecimal </a:t>
            </a:r>
            <a:r>
              <a:rPr lang="en-US" altLang="en-US" sz="2400" kern="1200" dirty="0" smtClean="0">
                <a:solidFill>
                  <a:srgbClr val="000000"/>
                </a:solidFill>
                <a:latin typeface="Arial (Body)"/>
                <a:ea typeface="ＭＳ Ｐゴシック" charset="-128"/>
                <a:cs typeface="+mn-cs"/>
              </a:rPr>
              <a:t>R</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G</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B specification </a:t>
            </a:r>
            <a:r>
              <a:rPr lang="en-US" altLang="en-US" sz="2400" kern="1200" dirty="0">
                <a:solidFill>
                  <a:srgbClr val="000000"/>
                </a:solidFill>
                <a:latin typeface="Arial (Body)"/>
                <a:ea typeface="ＭＳ Ｐゴシック" charset="-128"/>
                <a:cs typeface="+mn-cs"/>
              </a:rPr>
              <a:t>here.</a:t>
            </a:r>
          </a:p>
        </p:txBody>
      </p:sp>
      <p:pic>
        <p:nvPicPr>
          <p:cNvPr id="7" name="Picture 4" descr="A screenshot contains the body of a web page. The heading is, A simple heading. Below the heading, the following three lines are present: This is in Helvetica; Happy Saint Patrick’s Day exclamation point; This is a bit bigger. Here, the text describes the way they are supposed to appe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681913" y="2559721"/>
            <a:ext cx="2552700" cy="1847850"/>
          </a:xfrm>
          <a:prstGeom prst="rect">
            <a:avLst/>
          </a:prstGeom>
          <a:noFill/>
        </p:spPr>
      </p:pic>
    </p:spTree>
    <p:extLst>
      <p:ext uri="{BB962C8B-B14F-4D97-AF65-F5344CB8AC3E}">
        <p14:creationId xmlns:p14="http://schemas.microsoft.com/office/powerpoint/2010/main" val="4270773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solidFill>
                  <a:srgbClr val="007FA3"/>
                </a:solidFill>
                <a:latin typeface="Times New Roman" panose="02020603050405020304" pitchFamily="18" charset="0"/>
                <a:ea typeface="+mj-ea"/>
                <a:cs typeface="+mj-cs"/>
              </a:rPr>
              <a:t>Learning Objectives</a:t>
            </a:r>
            <a:endParaRPr lang="en-US" sz="2000" b="0" kern="1200" dirty="0">
              <a:solidFill>
                <a:srgbClr val="007FA3"/>
              </a:solidFill>
              <a:latin typeface="Times New Roman" panose="02020603050405020304" pitchFamily="18" charset="0"/>
              <a:ea typeface="+mj-ea"/>
              <a:cs typeface="+mj-cs"/>
            </a:endParaRPr>
          </a:p>
        </p:txBody>
      </p:sp>
      <p:sp>
        <p:nvSpPr>
          <p:cNvPr id="5" name="Text Placeholder 4"/>
          <p:cNvSpPr>
            <a:spLocks noGrp="1"/>
          </p:cNvSpPr>
          <p:nvPr>
            <p:ph idx="1"/>
          </p:nvPr>
        </p:nvSpPr>
        <p:spPr>
          <a:xfrm>
            <a:off x="457200" y="1600200"/>
            <a:ext cx="8229600" cy="4700016"/>
          </a:xfrm>
        </p:spPr>
        <p:txBody>
          <a:bodyPr anchor="t"/>
          <a:lstStyle/>
          <a:p>
            <a:pPr marL="0" indent="0">
              <a:spcBef>
                <a:spcPts val="1000"/>
              </a:spcBef>
              <a:buNone/>
            </a:pPr>
            <a:r>
              <a:rPr lang="en-US" sz="2200" b="1" dirty="0" smtClean="0">
                <a:solidFill>
                  <a:schemeClr val="tx2"/>
                </a:solidFill>
                <a:latin typeface="+mn-lt"/>
              </a:rPr>
              <a:t>13.1 </a:t>
            </a:r>
            <a:r>
              <a:rPr lang="en-US" sz="2200" dirty="0" smtClean="0">
                <a:latin typeface="+mn-lt"/>
              </a:rPr>
              <a:t>To </a:t>
            </a:r>
            <a:r>
              <a:rPr lang="en-US" sz="2200" dirty="0">
                <a:latin typeface="+mn-lt"/>
              </a:rPr>
              <a:t>gain some basic skill with </a:t>
            </a:r>
            <a:r>
              <a:rPr lang="en-US" sz="2200" dirty="0" smtClean="0">
                <a:latin typeface="+mn-lt"/>
              </a:rPr>
              <a:t>H</a:t>
            </a:r>
            <a:r>
              <a:rPr lang="en-US" sz="100" dirty="0" smtClean="0">
                <a:latin typeface="+mn-lt"/>
              </a:rPr>
              <a:t> </a:t>
            </a:r>
            <a:r>
              <a:rPr lang="en-US" sz="2200" dirty="0" smtClean="0">
                <a:latin typeface="+mn-lt"/>
              </a:rPr>
              <a:t>T</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L</a:t>
            </a:r>
            <a:r>
              <a:rPr lang="en-US" sz="2200" dirty="0">
                <a:latin typeface="+mn-lt"/>
              </a:rPr>
              <a:t>.</a:t>
            </a:r>
          </a:p>
          <a:p>
            <a:pPr marL="0" indent="0">
              <a:spcBef>
                <a:spcPts val="1000"/>
              </a:spcBef>
              <a:buNone/>
            </a:pPr>
            <a:r>
              <a:rPr lang="en-US" sz="2200" b="1" dirty="0" smtClean="0">
                <a:solidFill>
                  <a:schemeClr val="tx2"/>
                </a:solidFill>
                <a:latin typeface="+mn-lt"/>
              </a:rPr>
              <a:t>13.2</a:t>
            </a:r>
            <a:r>
              <a:rPr lang="en-US" sz="2200" dirty="0" smtClean="0">
                <a:latin typeface="+mn-lt"/>
              </a:rPr>
              <a:t> To </a:t>
            </a:r>
            <a:r>
              <a:rPr lang="en-US" sz="2200" dirty="0">
                <a:latin typeface="+mn-lt"/>
              </a:rPr>
              <a:t>automatically generate </a:t>
            </a:r>
            <a:r>
              <a:rPr lang="en-US" sz="2200" dirty="0" smtClean="0">
                <a:latin typeface="+mn-lt"/>
              </a:rPr>
              <a:t>H</a:t>
            </a:r>
            <a:r>
              <a:rPr lang="en-US" sz="100" dirty="0" smtClean="0">
                <a:latin typeface="+mn-lt"/>
              </a:rPr>
              <a:t> </a:t>
            </a:r>
            <a:r>
              <a:rPr lang="en-US" sz="2200" dirty="0" smtClean="0">
                <a:latin typeface="+mn-lt"/>
              </a:rPr>
              <a:t>T</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L </a:t>
            </a:r>
            <a:r>
              <a:rPr lang="en-US" sz="2200" dirty="0">
                <a:latin typeface="+mn-lt"/>
              </a:rPr>
              <a:t>for input data, like an index page for a </a:t>
            </a:r>
            <a:r>
              <a:rPr lang="en-US" sz="2200" dirty="0" smtClean="0">
                <a:latin typeface="+mn-lt"/>
              </a:rPr>
              <a:t>directory of </a:t>
            </a:r>
            <a:r>
              <a:rPr lang="en-US" sz="2200" dirty="0">
                <a:latin typeface="+mn-lt"/>
              </a:rPr>
              <a:t>images.</a:t>
            </a:r>
          </a:p>
          <a:p>
            <a:pPr marL="0" indent="0">
              <a:spcBef>
                <a:spcPts val="1000"/>
              </a:spcBef>
              <a:buNone/>
            </a:pPr>
            <a:r>
              <a:rPr lang="en-US" sz="2200" b="1" dirty="0" smtClean="0">
                <a:solidFill>
                  <a:schemeClr val="tx2"/>
                </a:solidFill>
                <a:latin typeface="+mn-lt"/>
              </a:rPr>
              <a:t>13.3 </a:t>
            </a:r>
            <a:r>
              <a:rPr lang="en-US" sz="2200" dirty="0" smtClean="0">
                <a:latin typeface="+mn-lt"/>
              </a:rPr>
              <a:t>To </a:t>
            </a:r>
            <a:r>
              <a:rPr lang="en-US" sz="2200" dirty="0">
                <a:latin typeface="+mn-lt"/>
              </a:rPr>
              <a:t>use databases to generate Web content</a:t>
            </a:r>
            <a:r>
              <a:rPr lang="en-US" sz="2200" dirty="0" smtClean="0">
                <a:latin typeface="+mn-lt"/>
              </a:rPr>
              <a:t>.</a:t>
            </a:r>
          </a:p>
          <a:p>
            <a:pPr marL="0" indent="0">
              <a:spcBef>
                <a:spcPts val="1000"/>
              </a:spcBef>
              <a:buNone/>
            </a:pPr>
            <a:r>
              <a:rPr lang="en-US" sz="2200" b="1" dirty="0">
                <a:solidFill>
                  <a:schemeClr val="tx2"/>
                </a:solidFill>
                <a:latin typeface="+mn-lt"/>
              </a:rPr>
              <a:t>13.4</a:t>
            </a:r>
            <a:r>
              <a:rPr lang="en-US" sz="2200" dirty="0">
                <a:latin typeface="+mn-lt"/>
              </a:rPr>
              <a:t> To use another number base, hexadecimal, for specifying </a:t>
            </a:r>
            <a:r>
              <a:rPr lang="en-US" sz="2200" dirty="0" smtClean="0">
                <a:latin typeface="+mn-lt"/>
              </a:rPr>
              <a:t>RGB </a:t>
            </a:r>
            <a:r>
              <a:rPr lang="en-US" sz="2200" dirty="0">
                <a:latin typeface="+mn-lt"/>
              </a:rPr>
              <a:t>colors</a:t>
            </a:r>
            <a:r>
              <a:rPr lang="en-US" sz="2200" dirty="0" smtClean="0">
                <a:latin typeface="+mn-lt"/>
              </a:rPr>
              <a:t>.</a:t>
            </a:r>
          </a:p>
          <a:p>
            <a:pPr marL="0" indent="0">
              <a:spcBef>
                <a:spcPts val="1000"/>
              </a:spcBef>
              <a:buNone/>
            </a:pPr>
            <a:r>
              <a:rPr lang="en-US" sz="2200" b="1" dirty="0" smtClean="0">
                <a:solidFill>
                  <a:schemeClr val="tx2"/>
                </a:solidFill>
                <a:latin typeface="+mn-lt"/>
              </a:rPr>
              <a:t>13.5</a:t>
            </a:r>
            <a:r>
              <a:rPr lang="en-US" sz="2200" dirty="0" smtClean="0">
                <a:latin typeface="+mn-lt"/>
              </a:rPr>
              <a:t> To distinguish between X</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L and H</a:t>
            </a:r>
            <a:r>
              <a:rPr lang="en-US" sz="100" dirty="0" smtClean="0">
                <a:latin typeface="+mn-lt"/>
              </a:rPr>
              <a:t> </a:t>
            </a:r>
            <a:r>
              <a:rPr lang="en-US" sz="2200" dirty="0" smtClean="0">
                <a:latin typeface="+mn-lt"/>
              </a:rPr>
              <a:t>T</a:t>
            </a:r>
            <a:r>
              <a:rPr lang="en-US" sz="100" dirty="0" smtClean="0">
                <a:latin typeface="+mn-lt"/>
              </a:rPr>
              <a:t> </a:t>
            </a:r>
            <a:r>
              <a:rPr lang="en-US" sz="2200" dirty="0" smtClean="0">
                <a:latin typeface="+mn-lt"/>
              </a:rPr>
              <a:t>M</a:t>
            </a:r>
            <a:r>
              <a:rPr lang="en-US" sz="100" dirty="0" smtClean="0">
                <a:latin typeface="+mn-lt"/>
              </a:rPr>
              <a:t> </a:t>
            </a:r>
            <a:r>
              <a:rPr lang="en-US" sz="2200" dirty="0" smtClean="0">
                <a:latin typeface="+mn-lt"/>
              </a:rPr>
              <a:t>L.</a:t>
            </a:r>
          </a:p>
          <a:p>
            <a:pPr marL="0" indent="0">
              <a:spcBef>
                <a:spcPts val="1000"/>
              </a:spcBef>
              <a:buNone/>
            </a:pPr>
            <a:r>
              <a:rPr lang="en-US" sz="2200" b="1" dirty="0" smtClean="0">
                <a:solidFill>
                  <a:schemeClr val="tx2"/>
                </a:solidFill>
                <a:latin typeface="+mn-lt"/>
              </a:rPr>
              <a:t>13.6</a:t>
            </a:r>
            <a:r>
              <a:rPr lang="en-US" sz="2200" dirty="0" smtClean="0">
                <a:latin typeface="+mn-lt"/>
              </a:rPr>
              <a:t> To explain what S</a:t>
            </a:r>
            <a:r>
              <a:rPr lang="en-US" sz="100" dirty="0" smtClean="0">
                <a:latin typeface="+mn-lt"/>
              </a:rPr>
              <a:t> </a:t>
            </a:r>
            <a:r>
              <a:rPr lang="en-US" sz="2200" dirty="0" smtClean="0">
                <a:latin typeface="+mn-lt"/>
              </a:rPr>
              <a:t>Q</a:t>
            </a:r>
            <a:r>
              <a:rPr lang="en-US" sz="100" dirty="0" smtClean="0">
                <a:latin typeface="+mn-lt"/>
              </a:rPr>
              <a:t> </a:t>
            </a:r>
            <a:r>
              <a:rPr lang="en-US" sz="2200" dirty="0" smtClean="0">
                <a:latin typeface="+mn-lt"/>
              </a:rPr>
              <a:t>L is, and what it has to do with relational databases.</a:t>
            </a:r>
          </a:p>
          <a:p>
            <a:pPr marL="0" indent="0">
              <a:spcBef>
                <a:spcPts val="1000"/>
              </a:spcBef>
              <a:buNone/>
            </a:pPr>
            <a:r>
              <a:rPr lang="en-US" sz="2200" b="1" dirty="0" smtClean="0">
                <a:solidFill>
                  <a:schemeClr val="tx2"/>
                </a:solidFill>
                <a:latin typeface="+mn-lt"/>
              </a:rPr>
              <a:t>13.7</a:t>
            </a:r>
            <a:r>
              <a:rPr lang="en-US" sz="2200" dirty="0" smtClean="0">
                <a:latin typeface="+mn-lt"/>
              </a:rPr>
              <a:t> To create and use subfunctions (utility functions).</a:t>
            </a:r>
          </a:p>
          <a:p>
            <a:pPr marL="0" indent="0">
              <a:spcBef>
                <a:spcPts val="1000"/>
              </a:spcBef>
              <a:buNone/>
            </a:pPr>
            <a:r>
              <a:rPr lang="en-US" sz="2200" b="1" dirty="0" smtClean="0">
                <a:solidFill>
                  <a:schemeClr val="tx2"/>
                </a:solidFill>
                <a:latin typeface="+mn-lt"/>
              </a:rPr>
              <a:t>13.8</a:t>
            </a:r>
            <a:r>
              <a:rPr lang="en-US" sz="2200" dirty="0" smtClean="0">
                <a:latin typeface="+mn-lt"/>
              </a:rPr>
              <a:t> To demonstrate one use for hash tables (dictionaries).</a:t>
            </a:r>
            <a:endParaRPr lang="en-US" sz="2200" dirty="0">
              <a:latin typeface="+mn-lt"/>
            </a:endParaRPr>
          </a:p>
        </p:txBody>
      </p:sp>
    </p:spTree>
    <p:extLst>
      <p:ext uri="{BB962C8B-B14F-4D97-AF65-F5344CB8AC3E}">
        <p14:creationId xmlns:p14="http://schemas.microsoft.com/office/powerpoint/2010/main" val="32888719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Breaking a Line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Line breaks are part of formatting, not content, so they were added grudgingly to </a:t>
            </a:r>
            <a:r>
              <a:rPr lang="en-US" altLang="en-US" sz="2400" kern="1200" dirty="0" smtClean="0">
                <a:solidFill>
                  <a:srgbClr val="000000"/>
                </a:solidFill>
                <a:latin typeface="+mn-lt"/>
                <a:ea typeface="ＭＳ Ｐゴシック" charset="-128"/>
              </a:rPr>
              <a:t>H</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T</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M</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a:t>
            </a:r>
            <a:endParaRPr lang="en-US" altLang="en-US" sz="2400" kern="1200" dirty="0">
              <a:solidFill>
                <a:srgbClr val="000000"/>
              </a:solidFill>
              <a:latin typeface="+mn-lt"/>
              <a:ea typeface="ＭＳ Ｐゴシック" charset="-128"/>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Line breaks </a:t>
            </a:r>
            <a:r>
              <a:rPr lang="en-US" altLang="en-US" sz="2400" kern="1200" dirty="0" smtClean="0">
                <a:solidFill>
                  <a:srgbClr val="000000"/>
                </a:solidFill>
                <a:latin typeface="+mn-lt"/>
                <a:ea typeface="ＭＳ Ｐゴシック" charset="-128"/>
              </a:rPr>
              <a:t>don</a:t>
            </a:r>
            <a:r>
              <a:rPr lang="fr-FR" altLang="ja-JP" sz="2400" kern="1200" dirty="0" smtClean="0">
                <a:solidFill>
                  <a:srgbClr val="000000"/>
                </a:solidFill>
                <a:latin typeface="+mn-lt"/>
                <a:ea typeface="ＭＳ Ｐゴシック" charset="-128"/>
              </a:rPr>
              <a:t>’</a:t>
            </a:r>
            <a:r>
              <a:rPr lang="en-US" altLang="en-US" sz="2400" kern="1200" dirty="0" smtClean="0">
                <a:solidFill>
                  <a:srgbClr val="000000"/>
                </a:solidFill>
                <a:latin typeface="+mn-lt"/>
                <a:ea typeface="ＭＳ Ｐゴシック" charset="-128"/>
              </a:rPr>
              <a:t>t </a:t>
            </a:r>
            <a:r>
              <a:rPr lang="en-US" altLang="en-US" sz="2400" kern="1200" dirty="0">
                <a:solidFill>
                  <a:srgbClr val="000000"/>
                </a:solidFill>
                <a:latin typeface="+mn-lt"/>
                <a:ea typeface="ＭＳ Ｐゴシック" charset="-128"/>
              </a:rPr>
              <a:t>have text within them, so they include the ending </a:t>
            </a:r>
            <a:r>
              <a:rPr lang="en-IN"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a:t>
            </a:r>
            <a:r>
              <a:rPr lang="en-IN"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 </a:t>
            </a:r>
            <a:r>
              <a:rPr lang="en-US" altLang="ja-JP" sz="2400" kern="1200" dirty="0">
                <a:solidFill>
                  <a:srgbClr val="000000"/>
                </a:solidFill>
                <a:latin typeface="+mn-lt"/>
                <a:ea typeface="ＭＳ Ｐゴシック" charset="-128"/>
              </a:rPr>
              <a:t>within themselves</a:t>
            </a:r>
            <a:r>
              <a:rPr lang="en-US" altLang="ja-JP" sz="2400" kern="1200" dirty="0" smtClean="0">
                <a:solidFill>
                  <a:srgbClr val="000000"/>
                </a:solidFill>
                <a:latin typeface="+mn-lt"/>
                <a:ea typeface="ＭＳ Ｐゴシック" charset="-128"/>
              </a:rPr>
              <a:t>.</a:t>
            </a:r>
            <a:endParaRPr lang="en-US" altLang="ja-JP" sz="2400" kern="1200" dirty="0">
              <a:solidFill>
                <a:srgbClr val="000000"/>
              </a:solidFill>
              <a:latin typeface="+mn-lt"/>
              <a:ea typeface="ＭＳ Ｐゴシック" charset="-128"/>
            </a:endParaRPr>
          </a:p>
        </p:txBody>
      </p:sp>
      <p:sp>
        <p:nvSpPr>
          <p:cNvPr id="4" name="Text Placeholder 3"/>
          <p:cNvSpPr>
            <a:spLocks noGrp="1"/>
          </p:cNvSpPr>
          <p:nvPr>
            <p:ph type="body" idx="2"/>
          </p:nvPr>
        </p:nvSpPr>
        <p:spPr>
          <a:xfrm>
            <a:off x="874294" y="3454523"/>
            <a:ext cx="922975" cy="497305"/>
          </a:xfrm>
        </p:spPr>
        <p:txBody>
          <a:bodyPr/>
          <a:lstStyle/>
          <a:p>
            <a:pPr marL="741600" lvl="1" indent="-284400">
              <a:buFontTx/>
              <a:buChar char="–"/>
            </a:pPr>
            <a:r>
              <a:rPr lang="en-US" altLang="en-US" sz="2400" kern="1200" dirty="0" smtClean="0">
                <a:solidFill>
                  <a:srgbClr val="000000"/>
                </a:solidFill>
                <a:latin typeface="Arial (Body)"/>
                <a:ea typeface="ＭＳ Ｐゴシック" charset="-128"/>
              </a:rPr>
              <a:t> </a:t>
            </a:r>
            <a:endParaRPr lang="en-US" altLang="en-US" sz="2400" kern="1200" dirty="0">
              <a:solidFill>
                <a:srgbClr val="000000"/>
              </a:solidFill>
              <a:latin typeface="Arial (Body)"/>
              <a:ea typeface="ＭＳ Ｐゴシック" charset="-128"/>
            </a:endParaRPr>
          </a:p>
        </p:txBody>
      </p:sp>
      <p:graphicFrame>
        <p:nvGraphicFramePr>
          <p:cNvPr id="5" name="Object 4" descr="Computer code reads, left angle bracket b r back slash right angle bracket."/>
          <p:cNvGraphicFramePr>
            <a:graphicFrameLocks noChangeAspect="1"/>
          </p:cNvGraphicFramePr>
          <p:nvPr>
            <p:extLst>
              <p:ext uri="{D42A27DB-BD31-4B8C-83A1-F6EECF244321}">
                <p14:modId xmlns:p14="http://schemas.microsoft.com/office/powerpoint/2010/main" val="1620243408"/>
              </p:ext>
            </p:extLst>
          </p:nvPr>
        </p:nvGraphicFramePr>
        <p:xfrm>
          <a:off x="1716233" y="3505642"/>
          <a:ext cx="1108000" cy="419243"/>
        </p:xfrm>
        <a:graphic>
          <a:graphicData uri="http://schemas.openxmlformats.org/presentationml/2006/ole">
            <mc:AlternateContent xmlns:mc="http://schemas.openxmlformats.org/markup-compatibility/2006">
              <mc:Choice xmlns:v="urn:schemas-microsoft-com:vml" Requires="v">
                <p:oleObj spid="_x0000_s4992" name="Equation" r:id="rId3" imgW="469800" imgH="177480" progId="Equation.DSMT4">
                  <p:embed/>
                </p:oleObj>
              </mc:Choice>
              <mc:Fallback>
                <p:oleObj name="Equation" r:id="rId3" imgW="469800" imgH="177480" progId="Equation.DSMT4">
                  <p:embed/>
                  <p:pic>
                    <p:nvPicPr>
                      <p:cNvPr id="0" name=""/>
                      <p:cNvPicPr/>
                      <p:nvPr/>
                    </p:nvPicPr>
                    <p:blipFill>
                      <a:blip r:embed="rId4"/>
                      <a:stretch>
                        <a:fillRect/>
                      </a:stretch>
                    </p:blipFill>
                    <p:spPr>
                      <a:xfrm>
                        <a:off x="1716233" y="3505642"/>
                        <a:ext cx="1108000" cy="419243"/>
                      </a:xfrm>
                      <a:prstGeom prst="rect">
                        <a:avLst/>
                      </a:prstGeom>
                    </p:spPr>
                  </p:pic>
                </p:oleObj>
              </mc:Fallback>
            </mc:AlternateContent>
          </a:graphicData>
        </a:graphic>
      </p:graphicFrame>
    </p:spTree>
    <p:extLst>
      <p:ext uri="{BB962C8B-B14F-4D97-AF65-F5344CB8AC3E}">
        <p14:creationId xmlns:p14="http://schemas.microsoft.com/office/powerpoint/2010/main" val="25683527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309"/>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Adding a Break</a:t>
            </a:r>
            <a:endParaRPr lang="en-US" altLang="en-US" sz="2000" b="0" kern="1200" dirty="0">
              <a:latin typeface="Times New Roman" panose="02020603050405020304" pitchFamily="18" charset="0"/>
              <a:ea typeface="ＭＳ Ｐゴシック" charset="-128"/>
            </a:endParaRPr>
          </a:p>
        </p:txBody>
      </p:sp>
      <p:pic>
        <p:nvPicPr>
          <p:cNvPr id="4" name="Picture 3" descr="Computer code has 10 lines. The lines read as follows. Line 1. left angle bracket exclamation point D O C TYPE h t m l right angle bracket. Line 2. left angle bracket h t m l right angle bracket. Line 3. left angle bracket head right angle bracket. Line 4. left angle bracket title right angle bracket The simplest possible web page left angle bracket forward slash title right angle bracket. Line 5. left angle bracket forward slash head right angle bracket. Line 6. left angle bracket body right angle bracket. Line 7. left angle bracket h 1 right angle bracket A Simple heading left angle bracket forward slash h 1 right angle bracket. Line 8. left angle bracket p right angle bracket This is a paragraph in the simplest left angle bracket b r back slash right angle bracket possible Web page period left angle bracket forward slash p right angle bracket. Line 9. left angle bracket forward slash body right angle bracket. Line 10. left angle bracket forward slash h t m l right angle bracket."/>
          <p:cNvPicPr>
            <a:picLocks noChangeAspect="1"/>
          </p:cNvPicPr>
          <p:nvPr/>
        </p:nvPicPr>
        <p:blipFill rotWithShape="1">
          <a:blip r:embed="rId2"/>
          <a:srcRect l="2068" t="1613" r="3347" b="4123"/>
          <a:stretch/>
        </p:blipFill>
        <p:spPr>
          <a:xfrm>
            <a:off x="457200" y="1730088"/>
            <a:ext cx="4393870" cy="3904013"/>
          </a:xfrm>
          <a:prstGeom prst="rect">
            <a:avLst/>
          </a:prstGeom>
        </p:spPr>
      </p:pic>
      <p:pic>
        <p:nvPicPr>
          <p:cNvPr id="6" name="Picture 6" descr="A screenshot contains the body of a webpage. The heading is, A simple heading. The first line is, This is a paragraph in the simplest. The second line is, possible Web page period."/>
          <p:cNvPicPr>
            <a:picLocks noChangeAspect="1" noChangeArrowheads="1"/>
          </p:cNvPicPr>
          <p:nvPr/>
        </p:nvPicPr>
        <p:blipFill rotWithShape="1">
          <a:blip r:embed="rId3">
            <a:extLst>
              <a:ext uri="{28A0092B-C50C-407E-A947-70E740481C1C}">
                <a14:useLocalDpi xmlns:a14="http://schemas.microsoft.com/office/drawing/2010/main" val="0"/>
              </a:ext>
            </a:extLst>
          </a:blip>
          <a:srcRect b="45098"/>
          <a:stretch/>
        </p:blipFill>
        <p:spPr>
          <a:xfrm>
            <a:off x="5015345" y="2192482"/>
            <a:ext cx="3671455" cy="1939636"/>
          </a:xfrm>
          <a:prstGeom prst="rect">
            <a:avLst/>
          </a:prstGeom>
        </p:spPr>
      </p:pic>
    </p:spTree>
    <p:extLst>
      <p:ext uri="{BB962C8B-B14F-4D97-AF65-F5344CB8AC3E}">
        <p14:creationId xmlns:p14="http://schemas.microsoft.com/office/powerpoint/2010/main" val="2312333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Adding an Image</a:t>
            </a:r>
            <a:endParaRPr lang="en-US" dirty="0"/>
          </a:p>
        </p:txBody>
      </p:sp>
      <p:sp>
        <p:nvSpPr>
          <p:cNvPr id="7" name="Text Placeholder 6"/>
          <p:cNvSpPr>
            <a:spLocks noGrp="1"/>
          </p:cNvSpPr>
          <p:nvPr>
            <p:ph type="body" idx="1"/>
          </p:nvPr>
        </p:nvSpPr>
        <p:spPr>
          <a:xfrm>
            <a:off x="457200" y="1600200"/>
            <a:ext cx="8229600" cy="899674"/>
          </a:xfrm>
        </p:spPr>
        <p:txBody>
          <a:bodyPr/>
          <a:lstStyle/>
          <a:p>
            <a:pPr indent="-255600"/>
            <a:r>
              <a:rPr lang="en-US" altLang="en-US" sz="2400" dirty="0">
                <a:latin typeface="+mn-lt"/>
              </a:rPr>
              <a:t>Like break, </a:t>
            </a:r>
            <a:r>
              <a:rPr lang="en-US" altLang="en-US" sz="2400" dirty="0" smtClean="0">
                <a:latin typeface="+mn-lt"/>
              </a:rPr>
              <a:t>it</a:t>
            </a:r>
            <a:r>
              <a:rPr lang="fr-FR" altLang="ja-JP" sz="2400" dirty="0" smtClean="0">
                <a:latin typeface="+mn-lt"/>
              </a:rPr>
              <a:t>’</a:t>
            </a:r>
            <a:r>
              <a:rPr lang="en-US" altLang="en-US" sz="2400" dirty="0" smtClean="0">
                <a:latin typeface="+mn-lt"/>
              </a:rPr>
              <a:t>s </a:t>
            </a:r>
            <a:r>
              <a:rPr lang="en-US" altLang="en-US" sz="2400" dirty="0">
                <a:latin typeface="+mn-lt"/>
              </a:rPr>
              <a:t>a standalone tag</a:t>
            </a:r>
            <a:r>
              <a:rPr lang="en-US" altLang="en-US" sz="2400" dirty="0" smtClean="0">
                <a:latin typeface="+mn-lt"/>
              </a:rPr>
              <a:t>.</a:t>
            </a:r>
          </a:p>
          <a:p>
            <a:pPr lvl="1"/>
            <a:r>
              <a:rPr lang="en-US" altLang="en-US" sz="2400" dirty="0">
                <a:latin typeface="+mn-lt"/>
              </a:rPr>
              <a:t> </a:t>
            </a:r>
          </a:p>
        </p:txBody>
      </p:sp>
      <p:pic>
        <p:nvPicPr>
          <p:cNvPr id="2" name="Picture 1" descr="Computer code reads, left angle bracket image s r c equals double quote flower 1 period j p g double quote back slash right angle bracket."/>
          <p:cNvPicPr>
            <a:picLocks noChangeAspect="1"/>
          </p:cNvPicPr>
          <p:nvPr/>
        </p:nvPicPr>
        <p:blipFill rotWithShape="1">
          <a:blip r:embed="rId2"/>
          <a:srcRect l="3444" t="20765" b="20262"/>
          <a:stretch/>
        </p:blipFill>
        <p:spPr>
          <a:xfrm>
            <a:off x="1257297" y="2171700"/>
            <a:ext cx="3985214" cy="391885"/>
          </a:xfrm>
          <a:prstGeom prst="rect">
            <a:avLst/>
          </a:prstGeom>
        </p:spPr>
      </p:pic>
      <p:sp>
        <p:nvSpPr>
          <p:cNvPr id="9" name="Content Placeholder 8"/>
          <p:cNvSpPr>
            <a:spLocks noGrp="1"/>
          </p:cNvSpPr>
          <p:nvPr>
            <p:ph sz="quarter" idx="4294967295"/>
          </p:nvPr>
        </p:nvSpPr>
        <p:spPr>
          <a:xfrm>
            <a:off x="457201" y="2631038"/>
            <a:ext cx="8229600" cy="3739281"/>
          </a:xfrm>
        </p:spPr>
        <p:txBody>
          <a:bodyPr/>
          <a:lstStyle/>
          <a:p>
            <a:pPr indent="-255600" eaLnBrk="1" hangingPunct="1"/>
            <a:r>
              <a:rPr lang="en-US" altLang="en-US" sz="2400" dirty="0">
                <a:latin typeface="+mn-lt"/>
              </a:rPr>
              <a:t>What goes inside the quotes is the path to the </a:t>
            </a:r>
            <a:r>
              <a:rPr lang="en-US" altLang="en-US" sz="2400" dirty="0" smtClean="0">
                <a:latin typeface="+mn-lt"/>
              </a:rPr>
              <a:t>image.</a:t>
            </a:r>
          </a:p>
          <a:p>
            <a:pPr marL="741600" indent="-284400">
              <a:spcBef>
                <a:spcPts val="600"/>
              </a:spcBef>
              <a:buFont typeface="Arial" panose="020B0604020202020204" pitchFamily="34" charset="0"/>
              <a:buChar char="–"/>
            </a:pPr>
            <a:r>
              <a:rPr lang="en-US" altLang="en-US" sz="2400" dirty="0" smtClean="0">
                <a:latin typeface="+mn-lt"/>
              </a:rPr>
              <a:t>If it</a:t>
            </a:r>
            <a:r>
              <a:rPr lang="fr-FR" altLang="ja-JP" sz="2400" dirty="0" smtClean="0">
                <a:latin typeface="+mn-lt"/>
              </a:rPr>
              <a:t>’</a:t>
            </a:r>
            <a:r>
              <a:rPr lang="en-US" altLang="en-US" sz="2400" dirty="0" smtClean="0">
                <a:latin typeface="+mn-lt"/>
              </a:rPr>
              <a:t>s </a:t>
            </a:r>
            <a:r>
              <a:rPr lang="en-US" altLang="en-US" sz="2400" dirty="0">
                <a:latin typeface="+mn-lt"/>
              </a:rPr>
              <a:t>in the same directory, </a:t>
            </a:r>
            <a:r>
              <a:rPr lang="en-US" altLang="en-US" sz="2400" dirty="0" smtClean="0">
                <a:latin typeface="+mn-lt"/>
              </a:rPr>
              <a:t>don</a:t>
            </a:r>
            <a:r>
              <a:rPr lang="fr-FR" altLang="ja-JP" sz="2400" dirty="0" smtClean="0">
                <a:latin typeface="+mn-lt"/>
              </a:rPr>
              <a:t>’</a:t>
            </a:r>
            <a:r>
              <a:rPr lang="en-US" altLang="en-US" sz="2400" dirty="0" smtClean="0">
                <a:latin typeface="+mn-lt"/>
              </a:rPr>
              <a:t>t </a:t>
            </a:r>
            <a:r>
              <a:rPr lang="en-US" altLang="en-US" sz="2400" dirty="0">
                <a:latin typeface="+mn-lt"/>
              </a:rPr>
              <a:t>need to specify the path.</a:t>
            </a:r>
          </a:p>
          <a:p>
            <a:pPr marL="741600" lvl="1" indent="-284400">
              <a:buFont typeface="Arial" panose="020B0604020202020204" pitchFamily="34" charset="0"/>
              <a:buChar char="–"/>
            </a:pPr>
            <a:r>
              <a:rPr lang="en-US" altLang="en-US" sz="2400" dirty="0">
                <a:latin typeface="+mn-lt"/>
              </a:rPr>
              <a:t>If </a:t>
            </a:r>
            <a:r>
              <a:rPr lang="en-US" altLang="en-US" sz="2400" dirty="0" smtClean="0">
                <a:latin typeface="+mn-lt"/>
              </a:rPr>
              <a:t>it</a:t>
            </a:r>
            <a:r>
              <a:rPr lang="fr-FR" altLang="ja-JP" sz="2400" dirty="0" smtClean="0">
                <a:latin typeface="+mn-lt"/>
              </a:rPr>
              <a:t>’</a:t>
            </a:r>
            <a:r>
              <a:rPr lang="en-US" altLang="en-US" sz="2400" dirty="0" smtClean="0">
                <a:latin typeface="+mn-lt"/>
              </a:rPr>
              <a:t>s </a:t>
            </a:r>
            <a:r>
              <a:rPr lang="en-US" altLang="en-US" sz="2400" dirty="0">
                <a:latin typeface="+mn-lt"/>
              </a:rPr>
              <a:t>in a subdirectory, you need to specify the subdirectory and the base </a:t>
            </a:r>
            <a:r>
              <a:rPr lang="en-US" altLang="en-US" sz="2400" dirty="0" smtClean="0">
                <a:latin typeface="+mn-lt"/>
              </a:rPr>
              <a:t>name.</a:t>
            </a:r>
          </a:p>
          <a:p>
            <a:pPr marL="741600" lvl="1" indent="-284400">
              <a:buFont typeface="Arial" panose="020B0604020202020204" pitchFamily="34" charset="0"/>
              <a:buChar char="–"/>
            </a:pPr>
            <a:r>
              <a:rPr lang="en-US" altLang="en-US" sz="2400" dirty="0" smtClean="0">
                <a:latin typeface="+mn-lt"/>
              </a:rPr>
              <a:t>You </a:t>
            </a:r>
            <a:r>
              <a:rPr lang="en-US" altLang="en-US" sz="2400" dirty="0">
                <a:latin typeface="+mn-lt"/>
              </a:rPr>
              <a:t>can walk a directory by going up to a </a:t>
            </a:r>
            <a:r>
              <a:rPr lang="en-US" altLang="en-US" sz="2400" b="1" dirty="0">
                <a:latin typeface="+mn-lt"/>
              </a:rPr>
              <a:t>parent </a:t>
            </a:r>
            <a:r>
              <a:rPr lang="en-US" altLang="en-US" sz="2400" dirty="0">
                <a:latin typeface="+mn-lt"/>
              </a:rPr>
              <a:t>directory with </a:t>
            </a:r>
            <a:r>
              <a:rPr lang="en-IN" altLang="ja-JP" sz="2400" dirty="0" smtClean="0">
                <a:latin typeface="+mn-lt"/>
              </a:rPr>
              <a:t>“</a:t>
            </a:r>
            <a:r>
              <a:rPr lang="en-US" altLang="ja-JP" sz="2400" dirty="0" smtClean="0">
                <a:latin typeface="+mn-lt"/>
              </a:rPr>
              <a:t>..</a:t>
            </a:r>
            <a:r>
              <a:rPr lang="en-IN" altLang="ja-JP" sz="2400" dirty="0" smtClean="0">
                <a:latin typeface="+mn-lt"/>
              </a:rPr>
              <a:t>”</a:t>
            </a:r>
            <a:endParaRPr lang="en-US" altLang="ja-JP" sz="2400" dirty="0" smtClean="0">
              <a:latin typeface="+mn-lt"/>
            </a:endParaRPr>
          </a:p>
          <a:p>
            <a:pPr marL="741600" lvl="1" indent="-284400">
              <a:buFont typeface="Arial" panose="020B0604020202020204" pitchFamily="34" charset="0"/>
              <a:buChar char="–"/>
            </a:pPr>
            <a:r>
              <a:rPr lang="en-US" altLang="en-US" sz="2400" dirty="0" smtClean="0">
                <a:latin typeface="+mn-lt"/>
              </a:rPr>
              <a:t>You </a:t>
            </a:r>
            <a:r>
              <a:rPr lang="en-US" altLang="en-US" sz="2400" dirty="0">
                <a:latin typeface="+mn-lt"/>
              </a:rPr>
              <a:t>can also provide a complete </a:t>
            </a:r>
            <a:r>
              <a:rPr lang="en-US" altLang="en-US" sz="2400" dirty="0" smtClean="0">
                <a:latin typeface="+mn-lt"/>
              </a:rPr>
              <a:t>U</a:t>
            </a:r>
            <a:r>
              <a:rPr lang="en-US" altLang="en-US" sz="100" dirty="0" smtClean="0">
                <a:latin typeface="+mn-lt"/>
              </a:rPr>
              <a:t> </a:t>
            </a:r>
            <a:r>
              <a:rPr lang="en-US" altLang="en-US" sz="2400" dirty="0" smtClean="0">
                <a:latin typeface="+mn-lt"/>
              </a:rPr>
              <a:t>R</a:t>
            </a:r>
            <a:r>
              <a:rPr lang="en-US" altLang="en-US" sz="100" dirty="0" smtClean="0">
                <a:latin typeface="+mn-lt"/>
              </a:rPr>
              <a:t> </a:t>
            </a:r>
            <a:r>
              <a:rPr lang="en-US" altLang="en-US" sz="2400" dirty="0" smtClean="0">
                <a:latin typeface="+mn-lt"/>
              </a:rPr>
              <a:t>L </a:t>
            </a:r>
            <a:r>
              <a:rPr lang="en-US" altLang="en-US" sz="2400" dirty="0">
                <a:latin typeface="+mn-lt"/>
              </a:rPr>
              <a:t>to an image anywhere on the Web</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81222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defRPr/>
            </a:pPr>
            <a:r>
              <a:rPr lang="en-US" kern="1200" dirty="0" smtClean="0">
                <a:latin typeface="Times New Roman" panose="02020603050405020304" pitchFamily="18" charset="0"/>
                <a:ea typeface="+mj-ea"/>
                <a:cs typeface="+mj-cs"/>
              </a:rPr>
              <a:t>An Example Image Tag Use</a:t>
            </a:r>
            <a:endParaRPr lang="en-US" kern="1200" dirty="0">
              <a:latin typeface="Times New Roman" panose="02020603050405020304" pitchFamily="18" charset="0"/>
              <a:ea typeface="+mj-ea"/>
              <a:cs typeface="+mj-cs"/>
            </a:endParaRPr>
          </a:p>
        </p:txBody>
      </p:sp>
      <p:pic>
        <p:nvPicPr>
          <p:cNvPr id="4" name="Picture 3" descr="Computer code has 14 lines. Line 1. Left angle bracket exclamation point D O C TYPE h t m l right angle bracket. Line 2. Left angle bracket h t m l right angle bracket. Line 3. Left angle bracket head right angle bracket. Line 4. Left angle bracket title right angle bracket The simplest possible web page left angle bracket forward slash title right angle bracket. Line 5. Left angle bracket forward slash head right angle bracket. Line 6. Blank. Line 7. Left angle bracket body right angle bracket. Line 8. Left angle bracket h 1 right angle bracket A Simple Heading left angle bracket forward slash h 1 right angle bracket. Line 9. Left angle bracket p right angle bracket This is a paragraph in the simplest possible Web page period left angle bracket forward slash p right angle bracket. Line 10. Blank. Line 11. Left angle bracket i m g, s r c equals double quote media sources forward slash butterfly dot j p g double quote right angle bracket. Line 12. Left angle bracket forward slash body right angle bracket. Line 13. Left angle bracket h t m l right angle bracket. Line 14. Blank. The screenshot on the right displays the webpage titled, The simplest possible web page. The text on the body of the web page reads, A Simple Heading. This is a paragraph in the simplest possible Web page. An image of a butterfly is displayed below the tex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529" y="2007447"/>
            <a:ext cx="7954942" cy="194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7420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t>Parameters to Image Tags</a:t>
            </a:r>
            <a:endParaRPr lang="en-US" dirty="0"/>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fontAlgn="base">
              <a:spcAft>
                <a:spcPct val="0"/>
              </a:spcAft>
            </a:pPr>
            <a:r>
              <a:rPr lang="en-US" altLang="en-US" sz="2400" dirty="0">
                <a:latin typeface="+mn-lt"/>
              </a:rPr>
              <a:t>You can specify width and height in image tags</a:t>
            </a:r>
            <a:r>
              <a:rPr lang="en-US" altLang="en-US" sz="2400" dirty="0" smtClean="0">
                <a:latin typeface="+mn-lt"/>
              </a:rPr>
              <a:t>.</a:t>
            </a:r>
            <a:endParaRPr lang="en-US" altLang="en-US" sz="2400" dirty="0">
              <a:latin typeface="+mn-lt"/>
            </a:endParaRPr>
          </a:p>
        </p:txBody>
      </p:sp>
      <p:pic>
        <p:nvPicPr>
          <p:cNvPr id="8" name="Picture 7" descr="Computer code has 7 lines. The lines read as follows. Line 1. Left angle bracket h 1 right angle bracket A Simple Heading left angle bracket forward slash h 1 right angle bracket. Line 2. Left angle bracket image s r c equals double quote media sources forward slash flower 1 period j p g double quote forward slash right angle bracket left angle bracket b r forward slash right angle bracket. Line 3. Left angle bracket image s r c equals double quote media sources forward slash flower 1 period j p g double quote width equals double quote 100 double quote forward slash right angle bracket left angle bracket b r forward slash right angle bracket. Line 4. Left angle bracket image s r c equals double quote media sources forward slash flower 1 period j p g double quote height equals double quote 100 double quote forward slash right angle bracket left angle bracket b r forward slash right angle bracket. Line 5. Left angle bracket image s r c equals double quote media sources forward slash flower 1 period j p g double quote width equals double quote 100 double quote height equals double quote 200 double quote forward slash right angle bracket left angle bracket b r forward slash right angle bracket. Line 6. left angle bracket forward slash body right angle bracket. Line 7. left angle bracket forward slash h t m l right angle bracket."/>
          <p:cNvPicPr>
            <a:picLocks noChangeAspect="1"/>
          </p:cNvPicPr>
          <p:nvPr/>
        </p:nvPicPr>
        <p:blipFill rotWithShape="1">
          <a:blip r:embed="rId2"/>
          <a:srcRect t="1082"/>
          <a:stretch/>
        </p:blipFill>
        <p:spPr>
          <a:xfrm>
            <a:off x="457200" y="2441718"/>
            <a:ext cx="5041369" cy="3702329"/>
          </a:xfrm>
          <a:prstGeom prst="rect">
            <a:avLst/>
          </a:prstGeom>
        </p:spPr>
      </p:pic>
      <p:pic>
        <p:nvPicPr>
          <p:cNvPr id="6" name="Picture 4" descr="A screenshot contains the body of a webpage. The heading is, A Simple heading. Below the heading, four flowers are present one below the o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78527" y="2618364"/>
            <a:ext cx="1441739" cy="3532909"/>
          </a:xfrm>
          <a:prstGeom prst="rect">
            <a:avLst/>
          </a:prstGeom>
          <a:noFill/>
          <a:ln>
            <a:solidFill>
              <a:schemeClr val="tx1"/>
            </a:solidFill>
            <a:miter lim="800000"/>
            <a:headEnd/>
            <a:tailEnd/>
          </a:ln>
        </p:spPr>
      </p:pic>
    </p:spTree>
    <p:extLst>
      <p:ext uri="{BB962C8B-B14F-4D97-AF65-F5344CB8AC3E}">
        <p14:creationId xmlns:p14="http://schemas.microsoft.com/office/powerpoint/2010/main" val="3212857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Alt in Images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Some browsers (like audio or Braille) </a:t>
            </a:r>
            <a:r>
              <a:rPr lang="en-US" altLang="en-US" sz="2400" kern="1200" dirty="0" smtClean="0">
                <a:solidFill>
                  <a:srgbClr val="000000"/>
                </a:solidFill>
                <a:latin typeface="Arial (Body)"/>
                <a:ea typeface="ＭＳ Ｐゴシック" charset="-128"/>
              </a:rPr>
              <a:t>can</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t </a:t>
            </a:r>
            <a:r>
              <a:rPr lang="en-US" altLang="en-US" sz="2400" kern="1200" dirty="0">
                <a:solidFill>
                  <a:srgbClr val="000000"/>
                </a:solidFill>
                <a:latin typeface="Arial (Body)"/>
                <a:ea typeface="ＭＳ Ｐゴシック" charset="-128"/>
              </a:rPr>
              <a:t>show images.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You can include alternative text to be displayed instead of the image in those </a:t>
            </a:r>
            <a:r>
              <a:rPr lang="en-US" altLang="en-US" sz="2400" kern="1200" dirty="0" smtClean="0">
                <a:solidFill>
                  <a:srgbClr val="000000"/>
                </a:solidFill>
                <a:latin typeface="Arial (Body)"/>
                <a:ea typeface="ＭＳ Ｐゴシック" charset="-128"/>
              </a:rPr>
              <a:t>cases.</a:t>
            </a:r>
            <a:endParaRPr lang="en-US" altLang="en-US" sz="2400" kern="1200" dirty="0">
              <a:solidFill>
                <a:srgbClr val="000000"/>
              </a:solidFill>
              <a:latin typeface="Arial (Body)"/>
              <a:ea typeface="ＭＳ Ｐゴシック" charset="-128"/>
            </a:endParaRPr>
          </a:p>
        </p:txBody>
      </p:sp>
      <p:sp>
        <p:nvSpPr>
          <p:cNvPr id="4" name="Text Placeholder 3"/>
          <p:cNvSpPr>
            <a:spLocks noGrp="1"/>
          </p:cNvSpPr>
          <p:nvPr>
            <p:ph type="body" idx="2"/>
          </p:nvPr>
        </p:nvSpPr>
        <p:spPr>
          <a:xfrm>
            <a:off x="457201" y="3148152"/>
            <a:ext cx="906378" cy="449179"/>
          </a:xfrm>
        </p:spPr>
        <p:txBody>
          <a:bodyPr/>
          <a:lstStyle/>
          <a:p>
            <a:pPr marL="741600" indent="-284400">
              <a:spcBef>
                <a:spcPts val="600"/>
              </a:spcBef>
              <a:buFont typeface="Arial" panose="020B0604020202020204" pitchFamily="34" charset="0"/>
              <a:buChar char="–"/>
            </a:pPr>
            <a:r>
              <a:rPr lang="en-US" sz="2400" dirty="0" smtClean="0">
                <a:latin typeface="+mn-lt"/>
              </a:rPr>
              <a:t> </a:t>
            </a:r>
            <a:endParaRPr lang="en-US" sz="2400" dirty="0">
              <a:latin typeface="+mn-lt"/>
            </a:endParaRPr>
          </a:p>
        </p:txBody>
      </p:sp>
      <p:pic>
        <p:nvPicPr>
          <p:cNvPr id="6" name="Picture 5" descr="Computer code reads, left angle bracket image s r c equals double quote media sources forward slash flower 1 period j p g double quote a l t equals double quote A flower double quote back slash right angle bracket."/>
          <p:cNvPicPr>
            <a:picLocks noChangeAspect="1"/>
          </p:cNvPicPr>
          <p:nvPr/>
        </p:nvPicPr>
        <p:blipFill>
          <a:blip r:embed="rId2"/>
          <a:stretch>
            <a:fillRect/>
          </a:stretch>
        </p:blipFill>
        <p:spPr>
          <a:xfrm>
            <a:off x="1167622" y="3197900"/>
            <a:ext cx="7265954" cy="581941"/>
          </a:xfrm>
          <a:prstGeom prst="rect">
            <a:avLst/>
          </a:prstGeom>
        </p:spPr>
      </p:pic>
    </p:spTree>
    <p:extLst>
      <p:ext uri="{BB962C8B-B14F-4D97-AF65-F5344CB8AC3E}">
        <p14:creationId xmlns:p14="http://schemas.microsoft.com/office/powerpoint/2010/main" val="3438538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Other Options in Image Tags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49296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align</a:t>
            </a:r>
            <a:r>
              <a:rPr lang="en-US" altLang="en-US" sz="2400" kern="1200" dirty="0" smtClean="0">
                <a:solidFill>
                  <a:srgbClr val="000000"/>
                </a:solidFill>
                <a:latin typeface="Arial (Body)"/>
                <a:ea typeface="ＭＳ Ｐゴシック" charset="-128"/>
              </a:rPr>
              <a:t>=</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left</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or align</a:t>
            </a:r>
            <a:r>
              <a:rPr lang="en-US" altLang="ja-JP" sz="2400" kern="1200" dirty="0" smtClean="0">
                <a:solidFill>
                  <a:srgbClr val="000000"/>
                </a:solidFill>
                <a:latin typeface="Arial (Body)"/>
                <a:ea typeface="ＭＳ Ｐゴシック" charset="-128"/>
              </a:rPr>
              <a:t>=</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right</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to float an image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hspace</a:t>
            </a:r>
            <a:r>
              <a:rPr lang="en-US" altLang="en-US" sz="2400" kern="1200" dirty="0" smtClean="0">
                <a:solidFill>
                  <a:srgbClr val="000000"/>
                </a:solidFill>
                <a:latin typeface="Arial (Body)"/>
                <a:ea typeface="ＭＳ Ｐゴシック" charset="-128"/>
              </a:rPr>
              <a:t>=</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10</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or vspace</a:t>
            </a:r>
            <a:r>
              <a:rPr lang="en-US" altLang="ja-JP" sz="2400" kern="1200" dirty="0" smtClean="0">
                <a:solidFill>
                  <a:srgbClr val="000000"/>
                </a:solidFill>
                <a:latin typeface="Arial (Body)"/>
                <a:ea typeface="ＭＳ Ｐゴシック" charset="-128"/>
              </a:rPr>
              <a:t>=</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10</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to add 10 pixels to left </a:t>
            </a:r>
            <a:r>
              <a:rPr lang="en-US" altLang="ja-JP" sz="2400" b="1" kern="1200" dirty="0">
                <a:solidFill>
                  <a:srgbClr val="000000"/>
                </a:solidFill>
                <a:latin typeface="Arial (Body)"/>
                <a:ea typeface="ＭＳ Ｐゴシック" charset="-128"/>
              </a:rPr>
              <a:t>and</a:t>
            </a:r>
            <a:r>
              <a:rPr lang="en-US" altLang="ja-JP" sz="2400" kern="1200" dirty="0">
                <a:solidFill>
                  <a:srgbClr val="000000"/>
                </a:solidFill>
                <a:latin typeface="Arial (Body)"/>
                <a:ea typeface="ＭＳ Ｐゴシック" charset="-128"/>
              </a:rPr>
              <a:t> right, or top </a:t>
            </a:r>
            <a:r>
              <a:rPr lang="en-US" altLang="ja-JP" sz="2400" b="1" kern="1200" dirty="0">
                <a:solidFill>
                  <a:srgbClr val="000000"/>
                </a:solidFill>
                <a:latin typeface="Arial (Body)"/>
                <a:ea typeface="ＭＳ Ｐゴシック" charset="-128"/>
              </a:rPr>
              <a:t>and</a:t>
            </a:r>
            <a:r>
              <a:rPr lang="en-US" altLang="ja-JP" sz="2400" kern="1200" dirty="0">
                <a:solidFill>
                  <a:srgbClr val="000000"/>
                </a:solidFill>
                <a:latin typeface="Arial (Body)"/>
                <a:ea typeface="ＭＳ Ｐゴシック" charset="-128"/>
              </a:rPr>
              <a:t> bottom</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align</a:t>
            </a:r>
            <a:r>
              <a:rPr lang="en-US" altLang="en-US" sz="2400" kern="1200" dirty="0" smtClean="0">
                <a:solidFill>
                  <a:srgbClr val="000000"/>
                </a:solidFill>
                <a:latin typeface="Arial (Body)"/>
                <a:ea typeface="ＭＳ Ｐゴシック" charset="-128"/>
              </a:rPr>
              <a:t>=</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texttop</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will align with top of corresponding text.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Try these out!</a:t>
            </a:r>
          </a:p>
        </p:txBody>
      </p:sp>
    </p:spTree>
    <p:extLst>
      <p:ext uri="{BB962C8B-B14F-4D97-AF65-F5344CB8AC3E}">
        <p14:creationId xmlns:p14="http://schemas.microsoft.com/office/powerpoint/2010/main" val="7149831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Creating Links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00821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Links have two main parts to them:</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 destination </a:t>
            </a:r>
            <a:r>
              <a:rPr lang="en-US" altLang="en-US" sz="2400" kern="1200" dirty="0" smtClean="0">
                <a:solidFill>
                  <a:srgbClr val="000000"/>
                </a:solidFill>
                <a:latin typeface="Arial (Body)"/>
                <a:ea typeface="ＭＳ Ｐゴシック" charset="-128"/>
                <a:cs typeface="+mn-cs"/>
              </a:rPr>
              <a:t>U</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R</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L.</a:t>
            </a:r>
            <a:endParaRPr lang="en-US" altLang="en-US" sz="2400" kern="1200" dirty="0">
              <a:solidFill>
                <a:srgbClr val="000000"/>
              </a:solidFill>
              <a:latin typeface="Arial (Body)"/>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Something to be clicked on to go to the destination.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link tag is </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a</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for </a:t>
            </a:r>
            <a:r>
              <a:rPr lang="en-IN"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anchor</a:t>
            </a:r>
            <a:r>
              <a:rPr lang="en-IN" altLang="ja-JP" sz="2400" kern="1200" dirty="0" smtClean="0">
                <a:solidFill>
                  <a:srgbClr val="000000"/>
                </a:solidFill>
                <a:latin typeface="Arial (Body)"/>
                <a:ea typeface="ＭＳ Ｐゴシック" charset="-128"/>
              </a:rPr>
              <a:t>”</a:t>
            </a:r>
          </a:p>
        </p:txBody>
      </p:sp>
      <p:pic>
        <p:nvPicPr>
          <p:cNvPr id="4" name="Picture 3" descr="left angle bracket a h r e f = double quote h t t p colon forward slash forward slash w w w period c c period gate c h period e d u forward slash tild symbol mark period g u z dial forward slash double quote right angle bracket Mark G u z dial left angle bracket forward slash a right angle bracket."/>
          <p:cNvPicPr>
            <a:picLocks noChangeAspect="1"/>
          </p:cNvPicPr>
          <p:nvPr/>
        </p:nvPicPr>
        <p:blipFill>
          <a:blip r:embed="rId2"/>
          <a:stretch>
            <a:fillRect/>
          </a:stretch>
        </p:blipFill>
        <p:spPr>
          <a:xfrm>
            <a:off x="457200" y="3695757"/>
            <a:ext cx="8086717" cy="529037"/>
          </a:xfrm>
          <a:prstGeom prst="rect">
            <a:avLst/>
          </a:prstGeom>
        </p:spPr>
      </p:pic>
    </p:spTree>
    <p:extLst>
      <p:ext uri="{BB962C8B-B14F-4D97-AF65-F5344CB8AC3E}">
        <p14:creationId xmlns:p14="http://schemas.microsoft.com/office/powerpoint/2010/main" val="11449195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309"/>
            <a:ext cx="8229600" cy="707856"/>
          </a:xfrm>
        </p:spPr>
        <p:txBody>
          <a:bodyPr tIns="91425" anchor="b">
            <a:spAutoFit/>
          </a:bodyPr>
          <a:lstStyle/>
          <a:p>
            <a:pPr lvl="0" fontAlgn="base">
              <a:spcBef>
                <a:spcPct val="0"/>
              </a:spcBef>
              <a:spcAft>
                <a:spcPct val="0"/>
              </a:spcAft>
              <a:buClrTx/>
              <a:defRPr/>
            </a:pPr>
            <a:r>
              <a:rPr lang="en-US" kern="1200" dirty="0" smtClean="0">
                <a:latin typeface="Times New Roman" panose="02020603050405020304" pitchFamily="18" charset="0"/>
                <a:ea typeface="+mj-ea"/>
                <a:cs typeface="+mj-cs"/>
              </a:rPr>
              <a:t>What It Looks Like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pic>
        <p:nvPicPr>
          <p:cNvPr id="4" name="Picture 1" descr="The screenshot on the left displays the following code. The code has 18 lines. Line 1. Left angle bracket exclamation point D O C TYPE h t m l right angle bracket. Line 2. Left angle bracket h t m l right angle bracket. Line 3. Left angle bracket head right angle bracket. Line 4. Left angle bracket title right angle bracket The simplest possible web page left angle bracket forward slash title right angle bracket. Line 5. Left angle bracket forward slash head right angle bracket. Line 6. Blank. Line 7. Left angle bracket body right angle bracket. Line 8. Left angle bracket h 1 right angle bracket A Simple Heading left angle bracket forward slash h 1 right angle bracket. Line 9. Left angle bracket p right angle bracket This is a paragraph in the simplest possible Web page period left angle bracket forward slash p right angle bracket. Line 10. Blank. Line 11. Left angle bracket i m g, s r c equals double quote media sources forward slash butterfly dot j p g double quote a l t equals double quote Drawn butterfly double quote right angle bracket. Line 12. blank. Line 13. Left angle bracket p right angle bracket Here is a link to left angle bracket a h r e f equals double quote h t t p colon forward slash forward slash w w w dot media computation dot o r g double quote right angle bracket. Line 14. The Media Computation Page left angle bracket forward slash a right angle bracket. Line 15. Left angle bracket forward slash p right angle bracket. Line 16. Left angle bracket forward slash body right angle bracket. Line 17. Left angle bracket h t m l right angle bracket. Line 18. Blank. The screenshot on the right displays the webpage titled, The simplest possible web page. The heading on the body of the web page reads, A Simple Heading. The text below the heading reads, This is a paragraph in the simplest possible Web page. An image of a butterfly is displayed below the text. The link below the image reads, Here is a link to The Media Computation Pag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910" y="2001964"/>
            <a:ext cx="7876180" cy="236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21593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Lists</a:t>
            </a:r>
            <a:endParaRPr lang="en-IN" dirty="0"/>
          </a:p>
        </p:txBody>
      </p:sp>
      <p:sp>
        <p:nvSpPr>
          <p:cNvPr id="3" name="Text Placeholder 2"/>
          <p:cNvSpPr>
            <a:spLocks noGrp="1"/>
          </p:cNvSpPr>
          <p:nvPr>
            <p:ph type="body" idx="1"/>
          </p:nvPr>
        </p:nvSpPr>
        <p:spPr>
          <a:xfrm>
            <a:off x="457200" y="1600201"/>
            <a:ext cx="8229600" cy="350519"/>
          </a:xfrm>
        </p:spPr>
        <p:txBody>
          <a:bodyPr anchor="ctr"/>
          <a:lstStyle/>
          <a:p>
            <a:r>
              <a:rPr lang="en-US" sz="2400" dirty="0">
                <a:latin typeface="+mn-lt"/>
              </a:rPr>
              <a:t>Ordered lists (numbered</a:t>
            </a:r>
            <a:r>
              <a:rPr lang="en-US" sz="2400" dirty="0" smtClean="0">
                <a:latin typeface="+mn-lt"/>
              </a:rPr>
              <a:t>)</a:t>
            </a:r>
            <a:endParaRPr lang="en-US" sz="2400" dirty="0">
              <a:latin typeface="+mn-lt"/>
            </a:endParaRPr>
          </a:p>
        </p:txBody>
      </p:sp>
      <p:pic>
        <p:nvPicPr>
          <p:cNvPr id="5" name="Picture 4" descr="Computer code has 4 lines. The lines read as follows. Line 1. left angle bracket o l right angle bracket. Line 2. 1 period left angle bracket l i right angle bracket first item left angle bracket forward slash l i right angle bracket. Line 3. 2 period left angle bracket l i right angle bracket next item left angle bracket forward slash l i right angle bracket. Line 4. dash left angle bracket forward slash o l right angle bracket."/>
          <p:cNvPicPr>
            <a:picLocks noChangeAspect="1"/>
          </p:cNvPicPr>
          <p:nvPr/>
        </p:nvPicPr>
        <p:blipFill rotWithShape="1">
          <a:blip r:embed="rId2"/>
          <a:srcRect l="2919" t="4842" r="2817" b="9682"/>
          <a:stretch/>
        </p:blipFill>
        <p:spPr>
          <a:xfrm>
            <a:off x="777240" y="2103121"/>
            <a:ext cx="3124200" cy="1615441"/>
          </a:xfrm>
          <a:prstGeom prst="rect">
            <a:avLst/>
          </a:prstGeom>
        </p:spPr>
      </p:pic>
      <p:sp>
        <p:nvSpPr>
          <p:cNvPr id="4" name="Text Placeholder 3"/>
          <p:cNvSpPr>
            <a:spLocks noGrp="1"/>
          </p:cNvSpPr>
          <p:nvPr>
            <p:ph type="body" idx="2"/>
          </p:nvPr>
        </p:nvSpPr>
        <p:spPr>
          <a:xfrm>
            <a:off x="457200" y="3962401"/>
            <a:ext cx="8229600" cy="457200"/>
          </a:xfrm>
        </p:spPr>
        <p:txBody>
          <a:bodyPr/>
          <a:lstStyle/>
          <a:p>
            <a:r>
              <a:rPr lang="en-US" sz="2400" dirty="0">
                <a:latin typeface="+mn-lt"/>
              </a:rPr>
              <a:t>Unordered lists (bulleted</a:t>
            </a:r>
            <a:r>
              <a:rPr lang="en-US" sz="2400" dirty="0" smtClean="0">
                <a:latin typeface="+mn-lt"/>
              </a:rPr>
              <a:t>)</a:t>
            </a:r>
            <a:endParaRPr lang="en-US" sz="2400" dirty="0">
              <a:latin typeface="+mn-lt"/>
            </a:endParaRPr>
          </a:p>
        </p:txBody>
      </p:sp>
      <p:pic>
        <p:nvPicPr>
          <p:cNvPr id="6" name="Picture 5" descr="Computer code has 4 lines. The lines read as follows. Line 1. dash left angle bracket u l right angle bracket. Line 2. small shaded square left angle bracket l i right angle bracket first item left angle bracket forward slash l i right angle bracket. Line 3. small shaded square left angle bracket l i right angle bracket second item left angle bracket forward slash l i right angle bracket. Line 4. dash left angle bracket forward slash u l right angle bracket."/>
          <p:cNvPicPr>
            <a:picLocks noChangeAspect="1"/>
          </p:cNvPicPr>
          <p:nvPr/>
        </p:nvPicPr>
        <p:blipFill rotWithShape="1">
          <a:blip r:embed="rId3"/>
          <a:srcRect l="1" t="5978" r="2044" b="10333"/>
          <a:stretch/>
        </p:blipFill>
        <p:spPr>
          <a:xfrm>
            <a:off x="777240" y="4541519"/>
            <a:ext cx="3393128" cy="1493521"/>
          </a:xfrm>
          <a:prstGeom prst="rect">
            <a:avLst/>
          </a:prstGeom>
        </p:spPr>
      </p:pic>
    </p:spTree>
    <p:extLst>
      <p:ext uri="{BB962C8B-B14F-4D97-AF65-F5344CB8AC3E}">
        <p14:creationId xmlns:p14="http://schemas.microsoft.com/office/powerpoint/2010/main" val="2647507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Hypertext Markup Language (H</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T</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M</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a:t>
            </a:r>
            <a:endParaRPr lang="en-US" altLang="en-US" kern="1200" dirty="0">
              <a:latin typeface="Times New Roman" panose="02020603050405020304" pitchFamily="18" charset="0"/>
              <a:ea typeface="ＭＳ Ｐゴシック" charset="-128"/>
            </a:endParaRPr>
          </a:p>
        </p:txBody>
      </p:sp>
      <p:sp>
        <p:nvSpPr>
          <p:cNvPr id="4" name="Text Placeholder 3"/>
          <p:cNvSpPr>
            <a:spLocks noGrp="1"/>
          </p:cNvSpPr>
          <p:nvPr>
            <p:ph type="body" idx="1"/>
          </p:nvPr>
        </p:nvSpPr>
        <p:spPr>
          <a:xfrm>
            <a:off x="457199" y="1600200"/>
            <a:ext cx="8403021" cy="4525963"/>
          </a:xfrm>
        </p:spPr>
        <p:txBody>
          <a:bodyPr/>
          <a:lstStyle/>
          <a:p>
            <a:pPr eaLnBrk="1" hangingPunct="1"/>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L </a:t>
            </a:r>
            <a:r>
              <a:rPr lang="en-US" altLang="en-US" sz="2000" dirty="0">
                <a:latin typeface="+mn-lt"/>
              </a:rPr>
              <a:t>is a kind of </a:t>
            </a:r>
            <a:r>
              <a:rPr lang="en-US" altLang="en-US" sz="2000" dirty="0" smtClean="0">
                <a:latin typeface="+mn-lt"/>
              </a:rPr>
              <a:t>S</a:t>
            </a:r>
            <a:r>
              <a:rPr lang="en-US" altLang="en-US" sz="100" dirty="0" smtClean="0">
                <a:latin typeface="+mn-lt"/>
              </a:rPr>
              <a:t> </a:t>
            </a:r>
            <a:r>
              <a:rPr lang="en-US" altLang="en-US" sz="2000" dirty="0" smtClean="0">
                <a:latin typeface="+mn-lt"/>
              </a:rPr>
              <a:t>G</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L </a:t>
            </a:r>
            <a:r>
              <a:rPr lang="en-US" altLang="en-US" sz="2000" dirty="0">
                <a:latin typeface="+mn-lt"/>
              </a:rPr>
              <a:t>(Standardized general markup language)</a:t>
            </a:r>
          </a:p>
          <a:p>
            <a:pPr lvl="1" eaLnBrk="1" hangingPunct="1"/>
            <a:r>
              <a:rPr lang="en-US" altLang="en-US" sz="2000" dirty="0" smtClean="0">
                <a:latin typeface="+mn-lt"/>
              </a:rPr>
              <a:t>S</a:t>
            </a:r>
            <a:r>
              <a:rPr lang="en-US" altLang="en-US" sz="100" dirty="0" smtClean="0">
                <a:latin typeface="+mn-lt"/>
              </a:rPr>
              <a:t> </a:t>
            </a:r>
            <a:r>
              <a:rPr lang="en-US" altLang="en-US" sz="2000" dirty="0" smtClean="0">
                <a:latin typeface="+mn-lt"/>
              </a:rPr>
              <a:t>G</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L </a:t>
            </a:r>
            <a:r>
              <a:rPr lang="en-US" altLang="en-US" sz="2000" dirty="0">
                <a:latin typeface="+mn-lt"/>
              </a:rPr>
              <a:t>was invented by </a:t>
            </a:r>
            <a:r>
              <a:rPr lang="en-US" altLang="en-US" sz="2000" dirty="0" smtClean="0">
                <a:latin typeface="+mn-lt"/>
              </a:rPr>
              <a:t>I</a:t>
            </a:r>
            <a:r>
              <a:rPr lang="en-US" altLang="en-US" sz="100" dirty="0" smtClean="0">
                <a:latin typeface="+mn-lt"/>
              </a:rPr>
              <a:t> </a:t>
            </a:r>
            <a:r>
              <a:rPr lang="en-US" altLang="en-US" sz="2000" dirty="0" smtClean="0">
                <a:latin typeface="+mn-lt"/>
              </a:rPr>
              <a:t>B</a:t>
            </a:r>
            <a:r>
              <a:rPr lang="en-US" altLang="en-US" sz="100" dirty="0" smtClean="0">
                <a:latin typeface="+mn-lt"/>
              </a:rPr>
              <a:t> </a:t>
            </a:r>
            <a:r>
              <a:rPr lang="en-US" altLang="en-US" sz="2000" dirty="0" smtClean="0">
                <a:latin typeface="+mn-lt"/>
              </a:rPr>
              <a:t>M </a:t>
            </a:r>
            <a:r>
              <a:rPr lang="en-US" altLang="en-US" sz="2000" dirty="0">
                <a:latin typeface="+mn-lt"/>
              </a:rPr>
              <a:t>and others as a way of defining </a:t>
            </a:r>
            <a:r>
              <a:rPr lang="en-US" altLang="en-US" sz="2000" b="1" dirty="0">
                <a:latin typeface="+mn-lt"/>
              </a:rPr>
              <a:t>parts</a:t>
            </a:r>
            <a:r>
              <a:rPr lang="en-US" altLang="en-US" sz="2000" dirty="0">
                <a:latin typeface="+mn-lt"/>
              </a:rPr>
              <a:t> of a document </a:t>
            </a:r>
            <a:r>
              <a:rPr lang="en-US" altLang="en-US" sz="2000" b="1" dirty="0" smtClean="0">
                <a:latin typeface="+mn-lt"/>
              </a:rPr>
              <a:t>Completely apart from how the document was formatted</a:t>
            </a:r>
            <a:r>
              <a:rPr lang="en-US" altLang="en-US" sz="2000" i="1" dirty="0" smtClean="0">
                <a:latin typeface="+mn-lt"/>
              </a:rPr>
              <a:t>.</a:t>
            </a:r>
            <a:endParaRPr lang="en-US" altLang="en-US" sz="2000" i="1" dirty="0">
              <a:latin typeface="+mn-lt"/>
            </a:endParaRPr>
          </a:p>
          <a:p>
            <a:pPr eaLnBrk="1" hangingPunct="1"/>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L </a:t>
            </a:r>
            <a:r>
              <a:rPr lang="en-US" altLang="en-US" sz="2000" dirty="0">
                <a:latin typeface="+mn-lt"/>
              </a:rPr>
              <a:t>is a simpler form of </a:t>
            </a:r>
            <a:r>
              <a:rPr lang="en-US" altLang="en-US" sz="2000" dirty="0" smtClean="0">
                <a:latin typeface="+mn-lt"/>
              </a:rPr>
              <a:t>S</a:t>
            </a:r>
            <a:r>
              <a:rPr lang="en-US" altLang="en-US" sz="100" dirty="0" smtClean="0">
                <a:latin typeface="+mn-lt"/>
              </a:rPr>
              <a:t> </a:t>
            </a:r>
            <a:r>
              <a:rPr lang="en-US" altLang="en-US" sz="2000" dirty="0" smtClean="0">
                <a:latin typeface="+mn-lt"/>
              </a:rPr>
              <a:t>G</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L</a:t>
            </a:r>
            <a:r>
              <a:rPr lang="en-US" altLang="en-US" sz="2000" dirty="0">
                <a:latin typeface="+mn-lt"/>
              </a:rPr>
              <a:t>, but with a similar goal.</a:t>
            </a:r>
          </a:p>
          <a:p>
            <a:pPr lvl="1" eaLnBrk="1" hangingPunct="1"/>
            <a:r>
              <a:rPr lang="en-US" altLang="en-US" sz="2000" dirty="0">
                <a:latin typeface="+mn-lt"/>
              </a:rPr>
              <a:t>The original idea of </a:t>
            </a:r>
            <a:r>
              <a:rPr lang="en-US" altLang="en-US" sz="2000" dirty="0" smtClean="0">
                <a:latin typeface="+mn-lt"/>
              </a:rPr>
              <a:t>H</a:t>
            </a:r>
            <a:r>
              <a:rPr lang="en-US" altLang="en-US" sz="100" dirty="0" smtClean="0">
                <a:latin typeface="+mn-lt"/>
              </a:rPr>
              <a:t> </a:t>
            </a:r>
            <a:r>
              <a:rPr lang="en-US" altLang="en-US" sz="2000" dirty="0" smtClean="0">
                <a:latin typeface="+mn-lt"/>
              </a:rPr>
              <a:t>T</a:t>
            </a:r>
            <a:r>
              <a:rPr lang="en-US" altLang="en-US" sz="100" dirty="0" smtClean="0">
                <a:latin typeface="+mn-lt"/>
              </a:rPr>
              <a:t> </a:t>
            </a:r>
            <a:r>
              <a:rPr lang="en-US" altLang="en-US" sz="2000" dirty="0" smtClean="0">
                <a:latin typeface="+mn-lt"/>
              </a:rPr>
              <a:t>M</a:t>
            </a:r>
            <a:r>
              <a:rPr lang="en-US" altLang="en-US" sz="100" dirty="0" smtClean="0">
                <a:latin typeface="+mn-lt"/>
              </a:rPr>
              <a:t> </a:t>
            </a:r>
            <a:r>
              <a:rPr lang="en-US" altLang="en-US" sz="2000" dirty="0" smtClean="0">
                <a:latin typeface="+mn-lt"/>
              </a:rPr>
              <a:t>L </a:t>
            </a:r>
            <a:r>
              <a:rPr lang="en-US" altLang="en-US" sz="2000" dirty="0">
                <a:latin typeface="+mn-lt"/>
              </a:rPr>
              <a:t>was to define the parts of the document and their relation to one another </a:t>
            </a:r>
            <a:r>
              <a:rPr lang="en-US" altLang="en-US" sz="2000" b="1" dirty="0">
                <a:latin typeface="+mn-lt"/>
              </a:rPr>
              <a:t>without</a:t>
            </a:r>
            <a:r>
              <a:rPr lang="en-US" altLang="en-US" sz="2000" dirty="0">
                <a:latin typeface="+mn-lt"/>
              </a:rPr>
              <a:t> defining what it was supposed to look like.</a:t>
            </a:r>
          </a:p>
          <a:p>
            <a:pPr lvl="1" eaLnBrk="1" hangingPunct="1"/>
            <a:r>
              <a:rPr lang="en-US" altLang="en-US" sz="2000" dirty="0">
                <a:latin typeface="+mn-lt"/>
              </a:rPr>
              <a:t>The look of the document would be decided by the client (browser) and its limitations.</a:t>
            </a:r>
          </a:p>
          <a:p>
            <a:pPr lvl="2" eaLnBrk="1" hangingPunct="1"/>
            <a:r>
              <a:rPr lang="en-US" altLang="en-US" sz="2000" dirty="0">
                <a:latin typeface="+mn-lt"/>
              </a:rPr>
              <a:t>For example, a document would look different on a </a:t>
            </a:r>
            <a:r>
              <a:rPr lang="en-US" altLang="en-US" sz="2000" dirty="0" smtClean="0">
                <a:latin typeface="+mn-lt"/>
              </a:rPr>
              <a:t>P</a:t>
            </a:r>
            <a:r>
              <a:rPr lang="en-US" altLang="en-US" sz="100" dirty="0" smtClean="0">
                <a:latin typeface="+mn-lt"/>
              </a:rPr>
              <a:t> </a:t>
            </a:r>
            <a:r>
              <a:rPr lang="en-US" altLang="en-US" sz="2000" dirty="0" smtClean="0">
                <a:latin typeface="+mn-lt"/>
              </a:rPr>
              <a:t>D</a:t>
            </a:r>
            <a:r>
              <a:rPr lang="en-US" altLang="en-US" sz="100" dirty="0" smtClean="0">
                <a:latin typeface="+mn-lt"/>
              </a:rPr>
              <a:t> </a:t>
            </a:r>
            <a:r>
              <a:rPr lang="en-US" altLang="en-US" sz="2000" dirty="0" smtClean="0">
                <a:latin typeface="+mn-lt"/>
              </a:rPr>
              <a:t>A </a:t>
            </a:r>
            <a:r>
              <a:rPr lang="en-US" altLang="en-US" sz="2000" dirty="0">
                <a:latin typeface="+mn-lt"/>
              </a:rPr>
              <a:t>than on your screen or on your cellphone.</a:t>
            </a:r>
          </a:p>
          <a:p>
            <a:pPr lvl="2" eaLnBrk="1" hangingPunct="1"/>
            <a:r>
              <a:rPr lang="en-US" altLang="en-US" sz="2000" dirty="0">
                <a:latin typeface="+mn-lt"/>
              </a:rPr>
              <a:t>Or in </a:t>
            </a:r>
            <a:r>
              <a:rPr lang="en-US" altLang="en-US" sz="2000" dirty="0" smtClean="0">
                <a:latin typeface="+mn-lt"/>
              </a:rPr>
              <a:t>I</a:t>
            </a:r>
            <a:r>
              <a:rPr lang="en-US" altLang="en-US" sz="100" dirty="0" smtClean="0">
                <a:latin typeface="+mn-lt"/>
              </a:rPr>
              <a:t> </a:t>
            </a:r>
            <a:r>
              <a:rPr lang="en-US" altLang="en-US" sz="2000" dirty="0" smtClean="0">
                <a:latin typeface="+mn-lt"/>
              </a:rPr>
              <a:t>E </a:t>
            </a:r>
            <a:r>
              <a:rPr lang="en-US" altLang="en-US" sz="2000" dirty="0">
                <a:latin typeface="+mn-lt"/>
              </a:rPr>
              <a:t>vs. Netscape vs. Opera vs….</a:t>
            </a:r>
          </a:p>
        </p:txBody>
      </p:sp>
    </p:spTree>
    <p:extLst>
      <p:ext uri="{BB962C8B-B14F-4D97-AF65-F5344CB8AC3E}">
        <p14:creationId xmlns:p14="http://schemas.microsoft.com/office/powerpoint/2010/main" val="2619245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309"/>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Tables</a:t>
            </a:r>
            <a:endParaRPr lang="en-US" altLang="en-US" kern="1200" dirty="0">
              <a:latin typeface="Times New Roman" panose="02020603050405020304" pitchFamily="18" charset="0"/>
              <a:ea typeface="ＭＳ Ｐゴシック" charset="-128"/>
            </a:endParaRPr>
          </a:p>
        </p:txBody>
      </p:sp>
      <p:pic>
        <p:nvPicPr>
          <p:cNvPr id="7" name="Picture 4" descr="The screenshot shows a table titled A Simple Heading. The Table has 1 row and 2 columns. The columns have the following headings from left to right. Column 1, Column 2. The row entries are as follows. Row 1. Column 1, Element in column 1. Column 2, Element in column 2."/>
          <p:cNvPicPr>
            <a:picLocks noGrp="1" noChangeAspect="1" noChangeArrowheads="1"/>
          </p:cNvPicPr>
          <p:nvPr>
            <p:ph sz="half" idx="4294967295"/>
          </p:nvPr>
        </p:nvPicPr>
        <p:blipFill rotWithShape="1">
          <a:blip r:embed="rId2">
            <a:extLst>
              <a:ext uri="{28A0092B-C50C-407E-A947-70E740481C1C}">
                <a14:useLocalDpi xmlns:a14="http://schemas.microsoft.com/office/drawing/2010/main" val="0"/>
              </a:ext>
            </a:extLst>
          </a:blip>
          <a:srcRect b="46479"/>
          <a:stretch/>
        </p:blipFill>
        <p:spPr>
          <a:xfrm>
            <a:off x="4679722" y="2370138"/>
            <a:ext cx="4038600" cy="2079625"/>
          </a:xfrm>
          <a:prstGeom prst="rect">
            <a:avLst/>
          </a:prstGeom>
        </p:spPr>
      </p:pic>
      <p:pic>
        <p:nvPicPr>
          <p:cNvPr id="4" name="Picture 3" descr="Computer code has 8 lines. The lines read as follows. Line 1. Left angle bracket table border equals double quote 5 double quote right angle bracket. Line 2. Left angle bracket t r right angle bracket left angle bracket t d right angle bracket Column. Line 3, indented once. 1 left angle bracket forward slash t d right angle bracket left angle bracket t d right angle bracket Column. Line 4, indented once. 2 left angle bracket forward slash t d right angle bracket left angle bracket forward slash t r right angle bracket. Line 5. Left angle bracket t r right angle bracket left angle bracket t d right angle bracket Element in column. Line 6, indented once. 1 left angle bracket forward slash t d right angle bracket left angle bracket t d right angle bracket Element in. Line 7, indented once. Column 2 left angle bracket forward slash t d right angle bracket left angle bracket forward slash t r right angle bracket. Line 8. Left angle bracket forward slash table right angle bracket."/>
          <p:cNvPicPr>
            <a:picLocks noChangeAspect="1"/>
          </p:cNvPicPr>
          <p:nvPr/>
        </p:nvPicPr>
        <p:blipFill>
          <a:blip r:embed="rId3"/>
          <a:stretch>
            <a:fillRect/>
          </a:stretch>
        </p:blipFill>
        <p:spPr>
          <a:xfrm>
            <a:off x="457200" y="1813392"/>
            <a:ext cx="3615241" cy="3871296"/>
          </a:xfrm>
          <a:prstGeom prst="rect">
            <a:avLst/>
          </a:prstGeom>
        </p:spPr>
      </p:pic>
    </p:spTree>
    <p:extLst>
      <p:ext uri="{BB962C8B-B14F-4D97-AF65-F5344CB8AC3E}">
        <p14:creationId xmlns:p14="http://schemas.microsoft.com/office/powerpoint/2010/main" val="3672763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There is Lots More to H</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T</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M</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1"/>
            <a:ext cx="8229600" cy="1815851"/>
          </a:xfrm>
        </p:spPr>
        <p:txBody>
          <a:bodyPr wrap="square" lIns="91425" tIns="91425" rIns="91425" bIns="91425" anchor="ctr">
            <a:spAutoFit/>
          </a:bodyPr>
          <a:lstStyle/>
          <a:p>
            <a:pPr lvl="0" fontAlgn="base">
              <a:buFont typeface="Arial" panose="020B0604020202020204" pitchFamily="34" charset="0"/>
              <a:buChar char="•"/>
              <a:tabLst/>
            </a:pPr>
            <a:r>
              <a:rPr lang="en-US" altLang="en-US" sz="2400" kern="1200" dirty="0">
                <a:solidFill>
                  <a:srgbClr val="000000"/>
                </a:solidFill>
                <a:latin typeface="Arial (Body)"/>
                <a:ea typeface="ＭＳ Ｐゴシック" charset="-128"/>
              </a:rPr>
              <a:t>Frames</a:t>
            </a:r>
          </a:p>
          <a:p>
            <a:pPr marL="741600" lvl="1" indent="-284400" fontAlgn="base">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Can have subwindows within a window with different </a:t>
            </a:r>
            <a:r>
              <a:rPr lang="en-US" altLang="en-US" sz="2400" kern="1200" dirty="0" smtClean="0">
                <a:solidFill>
                  <a:srgbClr val="000000"/>
                </a:solidFill>
                <a:latin typeface="Arial (Body)"/>
                <a:ea typeface="ＭＳ Ｐゴシック" charset="-128"/>
                <a:cs typeface="+mn-cs"/>
              </a:rPr>
              <a:t>H</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T</a:t>
            </a:r>
            <a:r>
              <a:rPr lang="en-US" altLang="en-US" sz="100" kern="1200" baseline="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M</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L content</a:t>
            </a:r>
            <a:r>
              <a:rPr lang="en-US" altLang="en-US" sz="2400" kern="1200" dirty="0">
                <a:solidFill>
                  <a:srgbClr val="000000"/>
                </a:solidFill>
                <a:latin typeface="Arial (Body)"/>
                <a:ea typeface="ＭＳ Ｐゴシック" charset="-128"/>
                <a:cs typeface="+mn-cs"/>
              </a:rPr>
              <a:t>.</a:t>
            </a:r>
          </a:p>
          <a:p>
            <a:pPr marL="741600" lvl="1" indent="-284400" fontAlgn="base">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Anchors can have </a:t>
            </a:r>
            <a:r>
              <a:rPr lang="en-US" altLang="en-US" sz="2400" b="1" kern="1200" dirty="0">
                <a:solidFill>
                  <a:srgbClr val="000000"/>
                </a:solidFill>
                <a:latin typeface="Arial (Body)"/>
                <a:ea typeface="ＭＳ Ｐゴシック" charset="-128"/>
                <a:cs typeface="+mn-cs"/>
              </a:rPr>
              <a:t>target</a:t>
            </a:r>
            <a:r>
              <a:rPr lang="en-US" altLang="en-US" sz="2400" kern="1200" dirty="0">
                <a:solidFill>
                  <a:srgbClr val="000000"/>
                </a:solidFill>
                <a:latin typeface="Arial (Body)"/>
                <a:ea typeface="ＭＳ Ｐゴシック" charset="-128"/>
                <a:cs typeface="+mn-cs"/>
              </a:rPr>
              <a:t> frames</a:t>
            </a:r>
            <a:r>
              <a:rPr lang="en-US" altLang="en-US" sz="2400" kern="1200" dirty="0" smtClean="0">
                <a:solidFill>
                  <a:srgbClr val="000000"/>
                </a:solidFill>
                <a:latin typeface="Arial (Body)"/>
                <a:ea typeface="ＭＳ Ｐゴシック" charset="-128"/>
                <a:cs typeface="+mn-cs"/>
              </a:rPr>
              <a:t>.</a:t>
            </a:r>
          </a:p>
        </p:txBody>
      </p:sp>
      <p:sp>
        <p:nvSpPr>
          <p:cNvPr id="4" name="Content Placeholder 3"/>
          <p:cNvSpPr>
            <a:spLocks noGrp="1"/>
          </p:cNvSpPr>
          <p:nvPr>
            <p:ph sz="quarter" idx="13"/>
          </p:nvPr>
        </p:nvSpPr>
        <p:spPr>
          <a:xfrm>
            <a:off x="457200" y="3415509"/>
            <a:ext cx="1724526" cy="576187"/>
          </a:xfrm>
        </p:spPr>
        <p:txBody>
          <a:bodyPr/>
          <a:lstStyle/>
          <a:p>
            <a:pPr marL="255600"/>
            <a:r>
              <a:rPr lang="en-US" altLang="en-US" sz="2400" kern="1200" dirty="0">
                <a:solidFill>
                  <a:srgbClr val="000000"/>
                </a:solidFill>
                <a:latin typeface="Arial (Body)"/>
                <a:ea typeface="ＭＳ Ｐゴシック" charset="-128"/>
              </a:rPr>
              <a:t>Divisions</a:t>
            </a:r>
            <a:endParaRPr lang="en-US" sz="2400" dirty="0"/>
          </a:p>
        </p:txBody>
      </p:sp>
      <p:graphicFrame>
        <p:nvGraphicFramePr>
          <p:cNvPr id="12" name="Object 11" descr="Computer code reads, left angle bracket d i v forward slash right angle bracket."/>
          <p:cNvGraphicFramePr>
            <a:graphicFrameLocks noChangeAspect="1"/>
          </p:cNvGraphicFramePr>
          <p:nvPr>
            <p:extLst>
              <p:ext uri="{D42A27DB-BD31-4B8C-83A1-F6EECF244321}">
                <p14:modId xmlns:p14="http://schemas.microsoft.com/office/powerpoint/2010/main" val="18829460"/>
              </p:ext>
            </p:extLst>
          </p:nvPr>
        </p:nvGraphicFramePr>
        <p:xfrm>
          <a:off x="2092202" y="3507756"/>
          <a:ext cx="1225062" cy="381130"/>
        </p:xfrm>
        <a:graphic>
          <a:graphicData uri="http://schemas.openxmlformats.org/presentationml/2006/ole">
            <mc:AlternateContent xmlns:mc="http://schemas.openxmlformats.org/markup-compatibility/2006">
              <mc:Choice xmlns:v="urn:schemas-microsoft-com:vml" Requires="v">
                <p:oleObj spid="_x0000_s20169" name="Equation" r:id="rId3" imgW="571320" imgH="177480" progId="Equation.DSMT4">
                  <p:embed/>
                </p:oleObj>
              </mc:Choice>
              <mc:Fallback>
                <p:oleObj name="Equation" r:id="rId3" imgW="571320" imgH="177480" progId="Equation.DSMT4">
                  <p:embed/>
                  <p:pic>
                    <p:nvPicPr>
                      <p:cNvPr id="0" name=""/>
                      <p:cNvPicPr/>
                      <p:nvPr/>
                    </p:nvPicPr>
                    <p:blipFill>
                      <a:blip r:embed="rId4"/>
                      <a:stretch>
                        <a:fillRect/>
                      </a:stretch>
                    </p:blipFill>
                    <p:spPr>
                      <a:xfrm>
                        <a:off x="2092202" y="3507756"/>
                        <a:ext cx="1225062" cy="381130"/>
                      </a:xfrm>
                      <a:prstGeom prst="rect">
                        <a:avLst/>
                      </a:prstGeom>
                    </p:spPr>
                  </p:pic>
                </p:oleObj>
              </mc:Fallback>
            </mc:AlternateContent>
          </a:graphicData>
        </a:graphic>
      </p:graphicFrame>
      <p:sp>
        <p:nvSpPr>
          <p:cNvPr id="8" name="Content Placeholder 7"/>
          <p:cNvSpPr>
            <a:spLocks noGrp="1"/>
          </p:cNvSpPr>
          <p:nvPr>
            <p:ph sz="quarter" idx="17"/>
          </p:nvPr>
        </p:nvSpPr>
        <p:spPr>
          <a:xfrm>
            <a:off x="454025" y="3984199"/>
            <a:ext cx="2574759" cy="530686"/>
          </a:xfrm>
        </p:spPr>
        <p:txBody>
          <a:bodyPr/>
          <a:lstStyle/>
          <a:p>
            <a:pPr marL="255600" indent="-255600"/>
            <a:r>
              <a:rPr lang="en-US" altLang="en-US" sz="2400" kern="1200" dirty="0">
                <a:solidFill>
                  <a:srgbClr val="000000"/>
                </a:solidFill>
                <a:latin typeface="Arial (Body)"/>
                <a:ea typeface="ＭＳ Ｐゴシック" charset="-128"/>
              </a:rPr>
              <a:t>Horizontal rules</a:t>
            </a:r>
            <a:endParaRPr lang="en-US" sz="2400" dirty="0"/>
          </a:p>
        </p:txBody>
      </p:sp>
      <p:graphicFrame>
        <p:nvGraphicFramePr>
          <p:cNvPr id="13" name="Object 12" descr="Computer code reads, left angle bracket h r forward slash right angle bracket."/>
          <p:cNvGraphicFramePr>
            <a:graphicFrameLocks noChangeAspect="1"/>
          </p:cNvGraphicFramePr>
          <p:nvPr>
            <p:extLst>
              <p:ext uri="{D42A27DB-BD31-4B8C-83A1-F6EECF244321}">
                <p14:modId xmlns:p14="http://schemas.microsoft.com/office/powerpoint/2010/main" val="782272336"/>
              </p:ext>
            </p:extLst>
          </p:nvPr>
        </p:nvGraphicFramePr>
        <p:xfrm>
          <a:off x="3009815" y="4058854"/>
          <a:ext cx="1088943" cy="353907"/>
        </p:xfrm>
        <a:graphic>
          <a:graphicData uri="http://schemas.openxmlformats.org/presentationml/2006/ole">
            <mc:AlternateContent xmlns:mc="http://schemas.openxmlformats.org/markup-compatibility/2006">
              <mc:Choice xmlns:v="urn:schemas-microsoft-com:vml" Requires="v">
                <p:oleObj spid="_x0000_s20170" name="Equation" r:id="rId5" imgW="507960" imgH="164880" progId="Equation.DSMT4">
                  <p:embed/>
                </p:oleObj>
              </mc:Choice>
              <mc:Fallback>
                <p:oleObj name="Equation" r:id="rId5" imgW="507960" imgH="164880" progId="Equation.DSMT4">
                  <p:embed/>
                  <p:pic>
                    <p:nvPicPr>
                      <p:cNvPr id="0" name=""/>
                      <p:cNvPicPr/>
                      <p:nvPr/>
                    </p:nvPicPr>
                    <p:blipFill>
                      <a:blip r:embed="rId6"/>
                      <a:stretch>
                        <a:fillRect/>
                      </a:stretch>
                    </p:blipFill>
                    <p:spPr>
                      <a:xfrm>
                        <a:off x="3009815" y="4058854"/>
                        <a:ext cx="1088943" cy="353907"/>
                      </a:xfrm>
                      <a:prstGeom prst="rect">
                        <a:avLst/>
                      </a:prstGeom>
                    </p:spPr>
                  </p:pic>
                </p:oleObj>
              </mc:Fallback>
            </mc:AlternateContent>
          </a:graphicData>
        </a:graphic>
      </p:graphicFrame>
      <p:sp>
        <p:nvSpPr>
          <p:cNvPr id="5" name="Content Placeholder 4"/>
          <p:cNvSpPr>
            <a:spLocks noGrp="1"/>
          </p:cNvSpPr>
          <p:nvPr>
            <p:ph sz="quarter" idx="14"/>
          </p:nvPr>
        </p:nvSpPr>
        <p:spPr>
          <a:xfrm>
            <a:off x="457200" y="4566762"/>
            <a:ext cx="8229600" cy="511464"/>
          </a:xfrm>
        </p:spPr>
        <p:txBody>
          <a:bodyPr/>
          <a:lstStyle/>
          <a:p>
            <a:pPr marL="741600" lvl="1" indent="-284400">
              <a:buFontTx/>
              <a:buChar char="–"/>
            </a:pPr>
            <a:r>
              <a:rPr lang="en-US" altLang="en-US" sz="2400" kern="1200" dirty="0">
                <a:solidFill>
                  <a:srgbClr val="000000"/>
                </a:solidFill>
                <a:latin typeface="Arial (Body)"/>
                <a:ea typeface="ＭＳ Ｐゴシック" charset="-128"/>
              </a:rPr>
              <a:t>With different sizes, colors, shading, etc</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
        <p:nvSpPr>
          <p:cNvPr id="10" name="Content Placeholder 6"/>
          <p:cNvSpPr>
            <a:spLocks noGrp="1"/>
          </p:cNvSpPr>
          <p:nvPr>
            <p:ph sz="quarter" idx="15"/>
          </p:nvPr>
        </p:nvSpPr>
        <p:spPr>
          <a:xfrm>
            <a:off x="457199" y="5111554"/>
            <a:ext cx="8101013" cy="483770"/>
          </a:xfrm>
        </p:spPr>
        <p:txBody>
          <a:bodyPr/>
          <a:lstStyle/>
          <a:p>
            <a:pPr marL="255600" indent="-255600"/>
            <a:r>
              <a:rPr lang="en-US" altLang="en-US" sz="2400" kern="1200" dirty="0">
                <a:solidFill>
                  <a:srgbClr val="000000"/>
                </a:solidFill>
                <a:latin typeface="Arial (Body)"/>
                <a:ea typeface="ＭＳ Ｐゴシック" charset="-128"/>
              </a:rPr>
              <a:t>Applets, Javascript, etc</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17232895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Best Way to Learn H</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T</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M</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 Look at Pages!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400" dirty="0">
                <a:latin typeface="+mn-lt"/>
              </a:rPr>
              <a:t>View source </a:t>
            </a:r>
            <a:r>
              <a:rPr lang="en-US" altLang="en-US" sz="2400" b="1" dirty="0">
                <a:latin typeface="+mn-lt"/>
              </a:rPr>
              <a:t>all</a:t>
            </a:r>
            <a:r>
              <a:rPr lang="en-US" altLang="en-US" sz="2400" dirty="0">
                <a:latin typeface="+mn-lt"/>
              </a:rPr>
              <a:t> the time, especially when </a:t>
            </a:r>
            <a:r>
              <a:rPr lang="en-US" altLang="en-US" sz="2400" dirty="0" smtClean="0">
                <a:latin typeface="+mn-lt"/>
              </a:rPr>
              <a:t>there</a:t>
            </a:r>
            <a:r>
              <a:rPr lang="fr-FR" altLang="ja-JP" sz="2400" dirty="0" smtClean="0">
                <a:latin typeface="+mn-lt"/>
              </a:rPr>
              <a:t>’</a:t>
            </a:r>
            <a:r>
              <a:rPr lang="en-US" altLang="en-US" sz="2400" dirty="0" smtClean="0">
                <a:latin typeface="+mn-lt"/>
              </a:rPr>
              <a:t>s </a:t>
            </a:r>
            <a:r>
              <a:rPr lang="en-US" altLang="en-US" sz="2400" dirty="0">
                <a:latin typeface="+mn-lt"/>
              </a:rPr>
              <a:t>something new and cool that </a:t>
            </a:r>
            <a:r>
              <a:rPr lang="en-US" altLang="en-US" sz="2400" dirty="0" smtClean="0">
                <a:latin typeface="+mn-lt"/>
              </a:rPr>
              <a:t>you</a:t>
            </a:r>
            <a:r>
              <a:rPr lang="fr-FR" altLang="ja-JP" sz="2400" dirty="0" smtClean="0">
                <a:latin typeface="+mn-lt"/>
              </a:rPr>
              <a:t>’</a:t>
            </a:r>
            <a:r>
              <a:rPr lang="en-US" altLang="en-US" sz="2400" dirty="0" smtClean="0">
                <a:latin typeface="+mn-lt"/>
              </a:rPr>
              <a:t>ve </a:t>
            </a:r>
            <a:r>
              <a:rPr lang="en-US" altLang="en-US" sz="2400" dirty="0">
                <a:latin typeface="+mn-lt"/>
              </a:rPr>
              <a:t>never seen before.</a:t>
            </a:r>
          </a:p>
          <a:p>
            <a:pPr eaLnBrk="1" hangingPunct="1"/>
            <a:r>
              <a:rPr lang="en-US" altLang="en-US" sz="2400" dirty="0">
                <a:latin typeface="+mn-lt"/>
              </a:rPr>
              <a:t>There are lots of good on-line tutorials.</a:t>
            </a:r>
          </a:p>
          <a:p>
            <a:pPr eaLnBrk="1" hangingPunct="1"/>
            <a:r>
              <a:rPr lang="en-US" altLang="en-US" sz="2400" dirty="0">
                <a:latin typeface="+mn-lt"/>
              </a:rPr>
              <a:t>There are many good books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3463010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H</a:t>
            </a:r>
            <a:r>
              <a:rPr lang="en-US"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T</a:t>
            </a:r>
            <a:r>
              <a:rPr lang="en-US"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M</a:t>
            </a:r>
            <a:r>
              <a:rPr lang="en-US"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L is not a Programming Language</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39756"/>
          </a:xfrm>
        </p:spPr>
        <p:txBody>
          <a:bodyPr wrap="square" lIns="91425" tIns="91425" rIns="91425" bIns="91425" anchor="t">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Using </a:t>
            </a:r>
            <a:r>
              <a:rPr lang="en-US" altLang="en-US" sz="2400" kern="1200" dirty="0" smtClean="0">
                <a:solidFill>
                  <a:srgbClr val="000000"/>
                </a:solidFill>
                <a:latin typeface="+mn-lt"/>
                <a:ea typeface="ＭＳ Ｐゴシック" charset="-128"/>
              </a:rPr>
              <a:t>H</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T</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M</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 is </a:t>
            </a:r>
            <a:r>
              <a:rPr lang="en-US" altLang="en-US" sz="2400" kern="1200" dirty="0">
                <a:solidFill>
                  <a:srgbClr val="000000"/>
                </a:solidFill>
                <a:latin typeface="+mn-lt"/>
                <a:ea typeface="ＭＳ Ｐゴシック" charset="-128"/>
              </a:rPr>
              <a:t>called </a:t>
            </a:r>
            <a:r>
              <a:rPr lang="en-US" altLang="ja-JP" sz="2400" kern="1200" dirty="0" smtClean="0">
                <a:solidFill>
                  <a:srgbClr val="000000"/>
                </a:solidFill>
                <a:latin typeface="+mn-lt"/>
                <a:ea typeface="ＭＳ Ｐゴシック" charset="-128"/>
              </a:rPr>
              <a:t>“coding” </a:t>
            </a:r>
            <a:r>
              <a:rPr lang="en-US" altLang="ja-JP" sz="2400" kern="1200" dirty="0">
                <a:solidFill>
                  <a:srgbClr val="000000"/>
                </a:solidFill>
                <a:latin typeface="+mn-lt"/>
                <a:ea typeface="ＭＳ Ｐゴシック" charset="-128"/>
              </a:rPr>
              <a:t>and it is about getting your codes right.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But </a:t>
            </a:r>
            <a:r>
              <a:rPr lang="en-US" altLang="en-US" sz="2400" kern="1200" dirty="0" smtClean="0">
                <a:solidFill>
                  <a:srgbClr val="000000"/>
                </a:solidFill>
                <a:latin typeface="+mn-lt"/>
                <a:ea typeface="ＭＳ Ｐゴシック" charset="-128"/>
              </a:rPr>
              <a:t>it</a:t>
            </a:r>
            <a:r>
              <a:rPr lang="fr-FR" altLang="ja-JP" sz="2400" kern="1200" dirty="0" smtClean="0">
                <a:solidFill>
                  <a:srgbClr val="000000"/>
                </a:solidFill>
                <a:latin typeface="+mn-lt"/>
                <a:ea typeface="ＭＳ Ｐゴシック" charset="-128"/>
              </a:rPr>
              <a:t>’</a:t>
            </a:r>
            <a:r>
              <a:rPr lang="en-US" altLang="en-US" sz="2400" kern="1200" dirty="0" smtClean="0">
                <a:solidFill>
                  <a:srgbClr val="000000"/>
                </a:solidFill>
                <a:latin typeface="+mn-lt"/>
                <a:ea typeface="ＭＳ Ｐゴシック" charset="-128"/>
              </a:rPr>
              <a:t>s </a:t>
            </a:r>
            <a:r>
              <a:rPr lang="en-US" altLang="en-US" sz="2400" kern="1200" dirty="0">
                <a:solidFill>
                  <a:srgbClr val="000000"/>
                </a:solidFill>
                <a:latin typeface="+mn-lt"/>
                <a:ea typeface="ＭＳ Ｐゴシック" charset="-128"/>
              </a:rPr>
              <a:t>not about coding programs.</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mn-lt"/>
                <a:ea typeface="ＭＳ Ｐゴシック" charset="-128"/>
              </a:rPr>
              <a:t>H</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T</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M</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 has </a:t>
            </a:r>
            <a:r>
              <a:rPr lang="en-US" altLang="en-US" sz="2400" kern="1200" dirty="0">
                <a:solidFill>
                  <a:srgbClr val="000000"/>
                </a:solidFill>
                <a:latin typeface="+mn-lt"/>
                <a:ea typeface="ＭＳ Ｐゴシック" charset="-128"/>
              </a:rPr>
              <a:t>no</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Loops</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mn-lt"/>
                <a:ea typeface="ＭＳ Ｐゴシック" charset="-128"/>
                <a:cs typeface="+mn-cs"/>
              </a:rPr>
              <a:t>I</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F</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s</a:t>
            </a:r>
            <a:endParaRPr lang="en-US" altLang="en-US" sz="2400" kern="1200" dirty="0">
              <a:solidFill>
                <a:srgbClr val="000000"/>
              </a:solidFill>
              <a:latin typeface="+mn-lt"/>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Variables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Data types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Ability to read and write files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Bottom line: </a:t>
            </a:r>
            <a:r>
              <a:rPr lang="en-US" altLang="en-US" sz="2400" kern="1200" dirty="0" smtClean="0">
                <a:solidFill>
                  <a:srgbClr val="000000"/>
                </a:solidFill>
                <a:latin typeface="+mn-lt"/>
                <a:ea typeface="ＭＳ Ｐゴシック" charset="-128"/>
              </a:rPr>
              <a:t>H</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T</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M</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 does </a:t>
            </a:r>
            <a:r>
              <a:rPr lang="en-US" altLang="en-US" sz="2400" kern="1200" dirty="0">
                <a:solidFill>
                  <a:srgbClr val="000000"/>
                </a:solidFill>
                <a:latin typeface="+mn-lt"/>
                <a:ea typeface="ＭＳ Ｐゴシック" charset="-128"/>
              </a:rPr>
              <a:t>not communicate process</a:t>
            </a:r>
            <a:r>
              <a:rPr lang="en-US" altLang="en-US" sz="2400" kern="1200" dirty="0" smtClean="0">
                <a:solidFill>
                  <a:srgbClr val="000000"/>
                </a:solidFill>
                <a:latin typeface="+mn-lt"/>
                <a:ea typeface="ＭＳ Ｐゴシック" charset="-128"/>
              </a:rPr>
              <a:t>!</a:t>
            </a:r>
            <a:endParaRPr lang="en-US" altLang="en-US" sz="2400" kern="1200" dirty="0">
              <a:solidFill>
                <a:srgbClr val="000000"/>
              </a:solidFill>
              <a:latin typeface="+mn-lt"/>
              <a:ea typeface="ＭＳ Ｐゴシック" charset="-128"/>
            </a:endParaRPr>
          </a:p>
        </p:txBody>
      </p:sp>
    </p:spTree>
    <p:extLst>
      <p:ext uri="{BB962C8B-B14F-4D97-AF65-F5344CB8AC3E}">
        <p14:creationId xmlns:p14="http://schemas.microsoft.com/office/powerpoint/2010/main" val="13533203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a:t>We Can Use Programs to Generate H</a:t>
            </a:r>
            <a:r>
              <a:rPr lang="en-US" sz="100" dirty="0" smtClean="0"/>
              <a:t> </a:t>
            </a:r>
            <a:r>
              <a:rPr lang="en-US" dirty="0" smtClean="0"/>
              <a:t>T</a:t>
            </a:r>
            <a:r>
              <a:rPr lang="en-US" sz="100" dirty="0" smtClean="0"/>
              <a:t> </a:t>
            </a:r>
            <a:r>
              <a:rPr lang="en-US" dirty="0" smtClean="0"/>
              <a:t>M</a:t>
            </a:r>
            <a:r>
              <a:rPr lang="en-US" sz="100" dirty="0" smtClean="0"/>
              <a:t> </a:t>
            </a:r>
            <a:r>
              <a:rPr lang="en-US" dirty="0" smtClean="0"/>
              <a:t>L</a:t>
            </a:r>
            <a:endParaRPr lang="en-US" dirty="0"/>
          </a:p>
        </p:txBody>
      </p:sp>
      <p:pic>
        <p:nvPicPr>
          <p:cNvPr id="2" name="Picture 1" descr="Computer code has 12 lines. The lines read as follows. Line 1. d e f make Page left parenthesis right parenthesis colon. Line 2. File equals open left parenthesis double quote generated. h t m l double quote, double quote w t double quote right parenthesis. Line 3. File period write left parenthesis double quote double quote double quote left angle bracket exclamation point D O C TYPE h t m l right angle bracket. Line 4. Left angle bracket h t m l right angle bracket. Line 5. Left angle bracket head right angle bracket left angle bracket title right angle bracket The simplest Possible Web Page left angle bracket forward slash title right angle bracket. Line 6. Left angle bracket forward slash head right angle bracket. A note beside reads, We can use programs to generate h t m l. Line 7. Left angle bracket body right angle bracket. Line 8. Left angle bracket h 1 right angle bracket A Simple Heading left angle bracket forward slash h 1 right angle bracket. Line 9. Left angle bracket p right angle bracket Some simple text period left angle bracket forward slash p right angle bracket. Line 10. Left angle bracket forward slash body right angle bracket. Line 11. Left angle bracket forward slash h t m l right angle bracket double quote double quote double quote right parenthesis. Line 12. File period close left parenthesis right parenthesis."/>
          <p:cNvPicPr>
            <a:picLocks noChangeAspect="1"/>
          </p:cNvPicPr>
          <p:nvPr/>
        </p:nvPicPr>
        <p:blipFill>
          <a:blip r:embed="rId2"/>
          <a:stretch>
            <a:fillRect/>
          </a:stretch>
        </p:blipFill>
        <p:spPr>
          <a:xfrm>
            <a:off x="457200" y="1592213"/>
            <a:ext cx="6418990" cy="4544685"/>
          </a:xfrm>
          <a:prstGeom prst="rect">
            <a:avLst/>
          </a:prstGeom>
        </p:spPr>
      </p:pic>
    </p:spTree>
    <p:extLst>
      <p:ext uri="{BB962C8B-B14F-4D97-AF65-F5344CB8AC3E}">
        <p14:creationId xmlns:p14="http://schemas.microsoft.com/office/powerpoint/2010/main" val="713664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How does Amazon and Ebay work?</a:t>
            </a:r>
            <a:endParaRPr lang="en-US" dirty="0"/>
          </a:p>
        </p:txBody>
      </p:sp>
      <p:sp>
        <p:nvSpPr>
          <p:cNvPr id="5" name="Text Placeholder 4"/>
          <p:cNvSpPr>
            <a:spLocks noGrp="1"/>
          </p:cNvSpPr>
          <p:nvPr>
            <p:ph type="body" idx="1"/>
          </p:nvPr>
        </p:nvSpPr>
        <p:spPr/>
        <p:txBody>
          <a:bodyPr/>
          <a:lstStyle/>
          <a:p>
            <a:pPr eaLnBrk="1" hangingPunct="1"/>
            <a:r>
              <a:rPr lang="en-US" altLang="en-US" sz="2400" dirty="0">
                <a:latin typeface="+mn-lt"/>
              </a:rPr>
              <a:t>By generating a catalog as Web pages.</a:t>
            </a:r>
          </a:p>
          <a:p>
            <a:pPr eaLnBrk="1" hangingPunct="1"/>
            <a:r>
              <a:rPr lang="en-US" altLang="en-US" sz="2400" dirty="0">
                <a:latin typeface="+mn-lt"/>
              </a:rPr>
              <a:t>Nobody types up all those product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pages.</a:t>
            </a:r>
          </a:p>
          <a:p>
            <a:pPr eaLnBrk="1" hangingPunct="1"/>
            <a:r>
              <a:rPr lang="en-US" altLang="en-US" sz="2400" dirty="0">
                <a:latin typeface="+mn-lt"/>
              </a:rPr>
              <a:t>Rather, the data is in a database, and there are programs that put the data into a database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347437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altLang="en-US" dirty="0"/>
              <a:t>Catalog Page Generator</a:t>
            </a:r>
            <a:endParaRPr lang="en-US" dirty="0"/>
          </a:p>
        </p:txBody>
      </p:sp>
      <p:pic>
        <p:nvPicPr>
          <p:cNvPr id="2" name="Picture 1" descr="The code has 19 lines. The lines read as follows. Line 1. d e f make Catalog left parenthesis product comma image comma price right parenthesis colon. Line 2. file equals open left parenthesis get Media Path left parenthesis double quote catalog period h t m l double quote right parenthesis comma double quote w t double quote right parenthesis. Line 3. body equals double quote double quote double quote left angle bracket exclamation point D O C TYPE h t m l right angle bracket. Line 4. left angle bracket h t m l right angle bracket. Line 5. left angle bracket head right angle bracket. Line 6. left angle bracket title right angle bracket Catalog Page for colon double quote double quote double quote plus product plus single quote single quote single quote left angle bracket forward slash title right angle bracket. Line 7. left angle bracket forward slash head right angle bracket. Line 8. left angle bracket body right angle bracket. Line 9. left angle bracket h 1 right angle bracket single quote single quote single quote plus product plus double quote double quote double quote is the greatest exclamation point left angle bracket forward slash h 1 right angle bracket. Line 10. left angle bracket p right angle bracket You are so lucky to have found this page exclamation point. Line 11. You have the opportunity to buy double quote double quote double quote plus product plus double quote double quote double quote. Line 12. for the low comma low price of dollar sign double quote double quote double quote plus s t r left parenthesis price right parenthesis plus single quote single quote single quote period. Line 13. Just take a look at this beauty exclamation point. Line 14. left angle bracket i m g, s r c equals double quote single quote single quote single quote plus image plus single quote single quote single quote double quote height equals 100 right angle bracket left angle bracket forward slash p right angle bracket. Line 15. left angle bracket p right angle bracket Get one today exclamation point left angle bracket forward slash p right angle bracket. Line 16. left angle bracket forward slash body right angle bracket. Line 17. left angle bracket forward slash h t m l right angle bracket single quote single quote single quote. Line 18. file period write left parenthesis body right parenthesis. Line 19. file period close left parenthesis right parenthesis."/>
          <p:cNvPicPr>
            <a:picLocks noChangeAspect="1"/>
          </p:cNvPicPr>
          <p:nvPr/>
        </p:nvPicPr>
        <p:blipFill>
          <a:blip r:embed="rId2"/>
          <a:stretch>
            <a:fillRect/>
          </a:stretch>
        </p:blipFill>
        <p:spPr>
          <a:xfrm>
            <a:off x="581552" y="1542238"/>
            <a:ext cx="3512912" cy="4591768"/>
          </a:xfrm>
          <a:prstGeom prst="rect">
            <a:avLst/>
          </a:prstGeom>
        </p:spPr>
      </p:pic>
    </p:spTree>
    <p:extLst>
      <p:ext uri="{BB962C8B-B14F-4D97-AF65-F5344CB8AC3E}">
        <p14:creationId xmlns:p14="http://schemas.microsoft.com/office/powerpoint/2010/main" val="3675802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It Looks Like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pic>
        <p:nvPicPr>
          <p:cNvPr id="4" name="Picture 3" descr="Computer code reads, right angle bracket right angle bracket right angle bracket make Catalog left parenthesis double quote seahorses double quote coma double quote seahorses period j p g double quote comma 32 period 75 right parenthesis."/>
          <p:cNvPicPr>
            <a:picLocks noChangeAspect="1"/>
          </p:cNvPicPr>
          <p:nvPr/>
        </p:nvPicPr>
        <p:blipFill>
          <a:blip r:embed="rId2"/>
          <a:stretch>
            <a:fillRect/>
          </a:stretch>
        </p:blipFill>
        <p:spPr>
          <a:xfrm>
            <a:off x="457200" y="1611335"/>
            <a:ext cx="7022222" cy="482370"/>
          </a:xfrm>
          <a:prstGeom prst="rect">
            <a:avLst/>
          </a:prstGeom>
        </p:spPr>
      </p:pic>
      <p:pic>
        <p:nvPicPr>
          <p:cNvPr id="5" name="Picture 3" descr="The title on the page reads, Catalog Page for: Seahorses. The body of the catalog page has the following text. The heading reads, Seahorses is the greatest! The text below the heading reads as follows. You are so lucky to have found this page exclamation point You have the opportunity to buy Seahorses for the low, low price of 32.75 dollars. Just take a look at this beauty! Get one today! A photo of a seahorse is displayed beside the tex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3058" y="2303802"/>
            <a:ext cx="4910505" cy="3650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563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Homepage Editor</a:t>
            </a:r>
            <a:endParaRPr lang="en-US" altLang="en-US" sz="2000" b="0" kern="1200" dirty="0">
              <a:latin typeface="Times New Roman" panose="02020603050405020304" pitchFamily="18" charset="0"/>
              <a:ea typeface="ＭＳ Ｐゴシック" charset="-128"/>
            </a:endParaRPr>
          </a:p>
        </p:txBody>
      </p:sp>
      <p:pic>
        <p:nvPicPr>
          <p:cNvPr id="3" name="Picture 2" descr="The code has 14 lines. The lines read as follows. Line 1. d e f make Home Page left parenthesis name comma interest right parenthesis colon. Line 2, indented once. file equals open left parenthesis get Media Path left parenthesis double quote homepage period h t m l double quote right parenthesis comma double quote w t double quote right parenthesis. Line 3, indented once. file period write left parenthesis double quote double quote double quote left angle bracket exclamation point D O C TYPE h t m l right angle bracket. Line 4. left angle bracket h t m l right angle bracket. Line 5. left angle bracket head right angle bracket. Line 6. left angle bracket title right angle bracket double quote double quote double quote plus name plus double quote double quote double quote single quote s Home Page left angle bracket forward slash title right angle bracket. Line 7. left angle bracket forward slash head right angle bracket. Line 8. left angle bracket body right angle bracket. Line 9. left angle bracket h 1 right angle bracket Welcome to double quote double quote double quote plus name plus double quote double quote double quote single quote s Home Page left angle bracket forward slash h 1 right angle bracket. Line 10. left angle bracket p right angle bracket Hi exclamation point I am double quote double quote double quote plus name plus double quote double quote double quote period This is my home page exclamation point. Line 11. I am interested in double quote double quote double quote plus interest plus double quote double quote double quote left angle bracket forward slash p right angle bracket. Line 12. left angle bracket forward slash body right angle bracket. Line 13. left angle bracket forward slash h t m l right angle bracket double quote double quote double quote right parenthesis. Line 14, indented once. file period close left parenthesis right parenthesis."/>
          <p:cNvPicPr>
            <a:picLocks noChangeAspect="1"/>
          </p:cNvPicPr>
          <p:nvPr/>
        </p:nvPicPr>
        <p:blipFill rotWithShape="1">
          <a:blip r:embed="rId2"/>
          <a:srcRect t="1274" b="1975"/>
          <a:stretch/>
        </p:blipFill>
        <p:spPr>
          <a:xfrm>
            <a:off x="457200" y="1473199"/>
            <a:ext cx="5464706" cy="4826001"/>
          </a:xfrm>
          <a:prstGeom prst="rect">
            <a:avLst/>
          </a:prstGeom>
        </p:spPr>
      </p:pic>
    </p:spTree>
    <p:extLst>
      <p:ext uri="{BB962C8B-B14F-4D97-AF65-F5344CB8AC3E}">
        <p14:creationId xmlns:p14="http://schemas.microsoft.com/office/powerpoint/2010/main" val="25247450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MakeHomePage (“Barb”,</a:t>
            </a:r>
            <a:r>
              <a:rPr lang="en-US" kern="1200" dirty="0">
                <a:latin typeface="Times New Roman" panose="02020603050405020304" pitchFamily="18" charset="0"/>
                <a:ea typeface="ＭＳ Ｐゴシック" charset="0"/>
              </a:rPr>
              <a:t> “</a:t>
            </a:r>
            <a:r>
              <a:rPr lang="en-US" kern="1200" dirty="0" smtClean="0">
                <a:latin typeface="Times New Roman" panose="02020603050405020304" pitchFamily="18" charset="0"/>
                <a:ea typeface="ＭＳ Ｐゴシック" charset="0"/>
                <a:cs typeface="+mj-cs"/>
              </a:rPr>
              <a:t>Horses”)</a:t>
            </a:r>
            <a:endParaRPr lang="en-US" sz="2000" b="0" kern="1200" dirty="0">
              <a:latin typeface="Times New Roman" panose="02020603050405020304" pitchFamily="18" charset="0"/>
              <a:ea typeface="ＭＳ Ｐゴシック" charset="0"/>
              <a:cs typeface="+mj-cs"/>
            </a:endParaRPr>
          </a:p>
        </p:txBody>
      </p:sp>
      <p:pic>
        <p:nvPicPr>
          <p:cNvPr id="3" name="Picture 2" descr="Computer code has 11 lines. The lines read as follows. Line 1. left angle bracket exclamation point D O C TYPE h t m l right angle bracket. Line 2. Left angle bracket h t m l right angle bracket. Line 3. left angle bracket head right angle bracket. Line 4. left angle bracket title right angle bracket Barb apostrophe s Home Page left angle bracket forward slash title right angle bracket. Line 5. left angle bracket forward slash head right angle bracket. Line 6. left angle bracket body right angle bracket. Line 7. left angle bracket h 1 right angle bracket Welcome to Barb apostrophe s Home Page left angle bracket forward slash h 1 right angle bracket. Line 8. left angle bracket p right angle bracket Hi exclamation point I am Barb period This is my home page exclamation point. Line 9. I am interested in horses left angle bracket forward slash p right angle bracket. Line 10. left angle bracket forward slash body right angle bracket. Line 11. left angle bracket forward slash h t m l right angle bracket."/>
          <p:cNvPicPr>
            <a:picLocks noChangeAspect="1"/>
          </p:cNvPicPr>
          <p:nvPr/>
        </p:nvPicPr>
        <p:blipFill rotWithShape="1">
          <a:blip r:embed="rId2"/>
          <a:srcRect t="1951" b="3785"/>
          <a:stretch/>
        </p:blipFill>
        <p:spPr>
          <a:xfrm>
            <a:off x="457200" y="1659465"/>
            <a:ext cx="5608806" cy="4436533"/>
          </a:xfrm>
          <a:prstGeom prst="rect">
            <a:avLst/>
          </a:prstGeom>
        </p:spPr>
      </p:pic>
    </p:spTree>
    <p:extLst>
      <p:ext uri="{BB962C8B-B14F-4D97-AF65-F5344CB8AC3E}">
        <p14:creationId xmlns:p14="http://schemas.microsoft.com/office/powerpoint/2010/main" val="1241122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Evolution of H</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T</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M</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eaLnBrk="1" hangingPunct="1"/>
            <a:r>
              <a:rPr lang="en-US" altLang="en-US" sz="2400" dirty="0">
                <a:latin typeface="+mn-lt"/>
              </a:rPr>
              <a:t>But with the explosive growth of the Web,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has become much more.</a:t>
            </a:r>
          </a:p>
          <a:p>
            <a:pPr lvl="1" eaLnBrk="1" hangingPunct="1"/>
            <a:r>
              <a:rPr lang="en-US" altLang="en-US" sz="2400" dirty="0">
                <a:latin typeface="+mn-lt"/>
              </a:rPr>
              <a:t>Now, people want to control the look-and-feel of the page down to the pixels and fonts.</a:t>
            </a:r>
          </a:p>
          <a:p>
            <a:pPr lvl="1" eaLnBrk="1" hangingPunct="1"/>
            <a:r>
              <a:rPr lang="en-US" altLang="en-US" sz="2400" dirty="0">
                <a:latin typeface="+mn-lt"/>
              </a:rPr>
              <a:t>Plus, we want to grab information more easily out of Web pages.</a:t>
            </a:r>
          </a:p>
          <a:p>
            <a:pPr lvl="2" eaLnBrk="1" hangingPunct="1"/>
            <a:r>
              <a:rPr lang="en-US" altLang="en-US" sz="2400" dirty="0">
                <a:latin typeface="+mn-lt"/>
              </a:rPr>
              <a:t>Leading to </a:t>
            </a:r>
            <a:r>
              <a:rPr lang="en-US" altLang="en-US" sz="2400" dirty="0" smtClean="0">
                <a:latin typeface="+mn-lt"/>
              </a:rPr>
              <a:t>X</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a:t>
            </a:r>
            <a:r>
              <a:rPr lang="en-US" altLang="en-US" sz="2400" dirty="0">
                <a:latin typeface="+mn-lt"/>
              </a:rPr>
              <a:t>, the eXtensible Markup Language.</a:t>
            </a:r>
          </a:p>
          <a:p>
            <a:pPr lvl="2" eaLnBrk="1" hangingPunct="1"/>
            <a:r>
              <a:rPr lang="en-US" altLang="en-US" sz="2400" dirty="0" smtClean="0">
                <a:latin typeface="+mn-lt"/>
              </a:rPr>
              <a:t>X</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allows for new kinds of markup languages (that, say, explicitly identify prices or stock ticker codes) for business purposes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707146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Improved Homepage Generator</a:t>
            </a:r>
            <a:endParaRPr lang="en-US" altLang="en-US" sz="2000" b="0" kern="1200" dirty="0">
              <a:latin typeface="Times New Roman" panose="02020603050405020304" pitchFamily="18" charset="0"/>
              <a:ea typeface="ＭＳ Ｐゴシック" charset="-128"/>
            </a:endParaRPr>
          </a:p>
        </p:txBody>
      </p:sp>
      <p:pic>
        <p:nvPicPr>
          <p:cNvPr id="3" name="Picture 2" descr="The code has 13 lines. The lines read as follows. Line 1. d e f make Home Page left parenthesis name comma interest right parenthesis colon. Line 2. file equals open left parenthesis get Media Path left parenthesis double quote homepage period h t m l double quote right parenthesis comma double quote w t double quote right parenthesis. Line 3. file period write left parenthesis d o c type left parenthesis right parenthesis right parenthesis. Line 4. file period write left parenthesis title left parenthesis name plus double quote single quote s Home Page double quote right parenthesis right parenthesis. Line 5. file period write left parenthesis body left parenthesis double quote double quote double quote. Line 6. left angle bracket h 1 right angle bracket Welcome to double quote double quote double quote plus name plus double quote double quote double quote single quote s Home Page left angle bracket forward slash h 1 right angle bracket left angle bracket p right angle bracket Hi exclamation point I am. Line 7. double quote double quote double quote plus name plus double quote double quote double quote period This is my home page exclamation point I am interested in. Line 8. double quote double quote double quote plus interest plus double quote double quote double quote left angle bracket forward slash p right angle bracket double quote double quote double quote right parenthesis right parenthesis. Line 9. file period close left parenthesis right parenthesis. Line 10. d e f d o c type left parenthesis right parenthesis colon. Line 11. return single quote left angle bracket exclamation point D O C TYPE h t m l right angle bracket single quote. Line 12. d e f title left parenthesis title string right parenthesis colon. Line 13. return double quote left angle bracket h t m l right angle bracket left angle bracket head right angle bracket left angle bracket title right angle bracket double quote plus title string plus double quote left angle bracket forward slash title right angle bracket left angle bracket forward slash head right angle bracket double quote."/>
          <p:cNvPicPr>
            <a:picLocks noChangeAspect="1"/>
          </p:cNvPicPr>
          <p:nvPr/>
        </p:nvPicPr>
        <p:blipFill>
          <a:blip r:embed="rId2"/>
          <a:stretch>
            <a:fillRect/>
          </a:stretch>
        </p:blipFill>
        <p:spPr>
          <a:xfrm>
            <a:off x="587829" y="1507877"/>
            <a:ext cx="4629623" cy="4557698"/>
          </a:xfrm>
          <a:prstGeom prst="rect">
            <a:avLst/>
          </a:prstGeom>
        </p:spPr>
      </p:pic>
    </p:spTree>
    <p:extLst>
      <p:ext uri="{BB962C8B-B14F-4D97-AF65-F5344CB8AC3E}">
        <p14:creationId xmlns:p14="http://schemas.microsoft.com/office/powerpoint/2010/main" val="22606019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Where Can We Get Web Content from? Anywhere We Want!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ve </a:t>
            </a:r>
            <a:r>
              <a:rPr lang="en-US" altLang="en-US" sz="2400" kern="1200" dirty="0">
                <a:solidFill>
                  <a:srgbClr val="000000"/>
                </a:solidFill>
                <a:latin typeface="Arial (Body)"/>
                <a:ea typeface="ＭＳ Ｐゴシック" charset="-128"/>
              </a:rPr>
              <a:t>learned a lot of ways of generating textual information over the last weeks.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can use these to create all kinds of Web pages.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Grabbing information out of directories using the </a:t>
            </a:r>
            <a:r>
              <a:rPr lang="en-US" altLang="en-US" sz="2400" kern="1200" dirty="0" smtClean="0">
                <a:solidFill>
                  <a:srgbClr val="000000"/>
                </a:solidFill>
                <a:latin typeface="Arial (Body)"/>
                <a:ea typeface="ＭＳ Ｐゴシック" charset="-128"/>
                <a:cs typeface="+mn-cs"/>
              </a:rPr>
              <a:t>o</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module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Grabbing information out of other Web pages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Generating random sentences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Generating Web pages from databases</a:t>
            </a:r>
          </a:p>
        </p:txBody>
      </p:sp>
    </p:spTree>
    <p:extLst>
      <p:ext uri="{BB962C8B-B14F-4D97-AF65-F5344CB8AC3E}">
        <p14:creationId xmlns:p14="http://schemas.microsoft.com/office/powerpoint/2010/main" val="32034599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Generating a Samples Page</a:t>
            </a:r>
            <a:endParaRPr lang="en-US" altLang="en-US" kern="1200" dirty="0">
              <a:latin typeface="Times New Roman" panose="02020603050405020304" pitchFamily="18" charset="0"/>
              <a:ea typeface="ＭＳ Ｐゴシック" charset="-128"/>
            </a:endParaRPr>
          </a:p>
        </p:txBody>
      </p:sp>
      <p:pic>
        <p:nvPicPr>
          <p:cNvPr id="5" name="Picture 4" descr="Computer code. The code has 13 lines. The lines read as follows. Line 1. import o s. Line 2. d e f make Sample Page left parenthesis directory right parenthesis colon. Line 3. Samples File equals open left parenthesis directory plus double quote forward slash samples period h t m l double quote comma double quote w t double quote right parenthesis. Line 4. samples file period write left parenthesis d o c type left parenthesis right parenthesis right parenthesis. Line 5. samples file period write left parenthesis title left parenthesis double quote Samples from double quote plus directory right parenthesis right parenthesis. Line 6. hash Now comma let’s make up the string that will be the body period. Line 7. samples equals double quote left angle bracket h 1 right angle bracket Samples from double quote plus directory plus double quote left angle bracket forward slash h 1 right angle bracket double quote. Line 8. for file in o s period list d i r left parenthesis directory right parenthesis colon. Line 9. if file period ends with left parenthesis double quote period j p g double quote right parenthesis colon. Line 10, indented once. samples equals samples plus double quote left angle bracket p right angle bracket Filename colon double quote plus file. Line 11, indented once. samples equals samples plus single quote left angle bracket image s r c equals double quote single quote plus file plus double quote double quote height equals double quote 100 double quote right angle bracket left angle bracket forward slash p right angle bracket single quote. Line 12. samples file period write left parenthesis body left parenthesis samples right parenthesis right parenthesis. Line 13. samples file period close left parenthesis right parenthesis."/>
          <p:cNvPicPr>
            <a:picLocks noChangeAspect="1"/>
          </p:cNvPicPr>
          <p:nvPr/>
        </p:nvPicPr>
        <p:blipFill rotWithShape="1">
          <a:blip r:embed="rId2"/>
          <a:srcRect b="1726"/>
          <a:stretch/>
        </p:blipFill>
        <p:spPr>
          <a:xfrm>
            <a:off x="457200" y="1516732"/>
            <a:ext cx="5977438" cy="4753442"/>
          </a:xfrm>
          <a:prstGeom prst="rect">
            <a:avLst/>
          </a:prstGeom>
        </p:spPr>
      </p:pic>
    </p:spTree>
    <p:extLst>
      <p:ext uri="{BB962C8B-B14F-4D97-AF65-F5344CB8AC3E}">
        <p14:creationId xmlns:p14="http://schemas.microsoft.com/office/powerpoint/2010/main" val="31819050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US" dirty="0"/>
              <a:t>makeSamplePage(getMediaPath(“”))</a:t>
            </a:r>
            <a:endParaRPr lang="en-US" dirty="0">
              <a:latin typeface="Times New Roman" panose="02020603050405020304" pitchFamily="18" charset="0"/>
            </a:endParaRPr>
          </a:p>
        </p:txBody>
      </p:sp>
      <p:pic>
        <p:nvPicPr>
          <p:cNvPr id="4" name="Picture 3" descr="The screenshot on the left displays the following h t m l code. The code has 25 lines. Line 1. Left angle bracket exclamation point D O C TYPE h t m l right angle bracket left angle bracket h t m l right angle bracket left angle bracket head right angle bracket left angle bracket title right angle bracket Samples from forward slash User colon. Line 2. Left angle bracket h 1 right angle bracket Samples from forward slash Users forward slash guzdial forward slash Desktop forward slash media sources. Line 3. Left angle bracket p right angle bracket Filename colon 640 multiplied by 480 period j p g. Line 4. Left angle bracket image s r c equals double quote 640 multiplied 480 period j p g double quote height equals double quote 100 double quote right angle bracket left angle bracket forward slash p right angle bracket. Line 5. Left angle bracket p right angle bracket Filename colon Alice period j p g. Line 6. Left angle bracket image s r c equals double quote Alice period j p g double quote height equals double quote 100 double quote right angle bracket left angle bracket forward slash p right angle bracket. Line 7. Left angle bracket p right angle bracket Filename colon anthony period j p g. Line 8. Left angle bracket image s r c equals double quote anthony period j p g double quote height equals double quote 100 double quote right angle bracket left angle bracket forward slash p right angle bracket. Line 9. Left angle bracket p right angle bracket Filename colon arch period j p g. Line 10. Left angle bracket image s r c equals double quote arch period j p g double quote height equals double quote 100 double quote right angle bracket left angle bracket forward slash p right angle bracket. Line 11. Left angle bracket p right angle bracket Filename colon arthurs dash seat period j p g. Line 12. Left angle bracket image s r c equals double quote arthurs dash seat period j p g double quote height equals double quote 100 double quote right angle bracket left angle bracket forward slash p right angle bracket. Line 13. Left angle bracket p right angle bracket Filename colon barbara period j p g. Line 14. Left angle bracket image s r c equals double quote barbara period j p g double quote height equals double quote 100 double quote right angle bracket left angle bracket forward slash p right angle bracket. Line 15. Left angle bracket p right angle bracket Filename colon beach period j p g. Line 16. Left angle bracket image s r c equals double quote beach period j p g double quote height equals double quote 100 double quote right angle bracket left angle bracket forward slash p right angle bracket. Line 17. Left angle bracket p right angle bracket Filename colon b g frame period j p g. Line 18. Left angle bracket image s r c equals double quote b g frame period j p g double quote height equals double quote 100 double quote right angle bracket left angle bracket forward slash p right angle bracket. Line 19. Left angle bracket p right angle bracket Filename colon big ben period j p g. Line 20. Left angle bracket image s r c equals double quote big ben period j p g double quote height equals double quote 100 double quote right angle bracket left angle bracket forward slash p right angle bracket. Line 21. Left angle bracket p right angle bracket Filename colon big Butterfly period j p g. Line 22. Left angle bracket image s r c equals double quote big Butterfly period j p g double quote height equals double quote 100 double quote right angle bracket left angle bracket forward slash p right angle bracket. Line 23. Left angle bracket p right angle bracket Filename colon bird 2 period j p g. Line 24. Left angle bracket image s r c equals double quote bird 2 period j p g double quote height equals double quote 100 double quote right angle bracket left angle bracket forward slash p right angle bracket. Line 25. Left angle bracket p right angle bracket Filename colon blue dash mark period j p g. The screenshot on the right displays the webpage corresponding to the h t m l code. The webpage is titled Samples forward slash Users forward slash guzdial forward slash Desktop forward slash media sources dash 4 e d forward slash. It displays the following three filenames along with their thumbnail image. File 1. Filename colon 640 multiplied by 480 period j p g. File 2. Filename colon alice period j p g. File 3. Filename colon Anthony period j p 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910" y="1895861"/>
            <a:ext cx="7876180" cy="282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55869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r>
              <a:rPr lang="en-US" altLang="en-US" dirty="0"/>
              <a:t>Home Page Generator with Random Tag Lines </a:t>
            </a:r>
            <a:r>
              <a:rPr lang="en-US" altLang="en-US" sz="2000" b="0" dirty="0"/>
              <a:t>(1 of 2)</a:t>
            </a:r>
            <a:endParaRPr lang="en-US" sz="2000" b="0" dirty="0">
              <a:latin typeface="Times New Roman" panose="02020603050405020304" pitchFamily="18" charset="0"/>
            </a:endParaRPr>
          </a:p>
        </p:txBody>
      </p:sp>
      <p:pic>
        <p:nvPicPr>
          <p:cNvPr id="3" name="Picture 2" descr="The code has 12 lines. The lines read as follows. Line 1. import u r l l i b. Line 2. import random. Line 3. d e f make Home Page left parenthesis name comma interests right parenthesis colon. Line 4. file equals open left parenthesis get Media Path left parenthesis double quote homepage period h t m l double quote right parenthesis comma double quote w t double quote right parenthesis. Line 5. file period write left parenthesis d o c type left parenthesis right parenthesis right parenthesis. Line 6. file period write left parenthesis title left parenthesis name plus double quote single quote s Home Page double quote right parenthesis right parenthesis. Line 7. text equals double quote left angle bracket h 1 right angle bracket Welcome to double quote plus name plus double quote single quote s Home Page left angle bracket forward slash h 1 right angle bracket double quote. Line 8. text plus equals double quote left angle bracket p right angle bracket Hi exclamation point I am double quote plus name plus double quote period This is my home page exclamation point double quote. Line 9. text plus equals double quote I am interested in double quote plus interests plus double quote left angle bracket forward slash p right angle bracket double quote. Line 10. text plus equals double quote left angle bracket p right angle bracket Random thought for the day colon double quote plus tagline left parenthesis right parenthesis plus double quote left angle bracket forward slash p right angle bracket double quote. Line 11. file period write left parenthesis body left parenthesis text right parenthesis right parenthesis. Line 12. file period close left parenthesis right parenthesis."/>
          <p:cNvPicPr>
            <a:picLocks noChangeAspect="1"/>
          </p:cNvPicPr>
          <p:nvPr/>
        </p:nvPicPr>
        <p:blipFill rotWithShape="1">
          <a:blip r:embed="rId2"/>
          <a:srcRect t="1248" b="2013"/>
          <a:stretch/>
        </p:blipFill>
        <p:spPr>
          <a:xfrm>
            <a:off x="604157" y="1649186"/>
            <a:ext cx="5874836" cy="4572000"/>
          </a:xfrm>
          <a:prstGeom prst="rect">
            <a:avLst/>
          </a:prstGeom>
        </p:spPr>
      </p:pic>
    </p:spTree>
    <p:extLst>
      <p:ext uri="{BB962C8B-B14F-4D97-AF65-F5344CB8AC3E}">
        <p14:creationId xmlns:p14="http://schemas.microsoft.com/office/powerpoint/2010/main" val="11039491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pPr lvl="0" fontAlgn="base">
              <a:spcBef>
                <a:spcPct val="0"/>
              </a:spcBef>
              <a:spcAft>
                <a:spcPct val="0"/>
              </a:spcAft>
              <a:buClrTx/>
            </a:pPr>
            <a:r>
              <a:rPr lang="en-US" altLang="en-US" dirty="0"/>
              <a:t>Home Page Generator with Random Tag Lines </a:t>
            </a:r>
            <a:r>
              <a:rPr lang="en-US" altLang="en-US" sz="2000" b="0" dirty="0" smtClean="0"/>
              <a:t>(2 </a:t>
            </a:r>
            <a:r>
              <a:rPr lang="en-US" altLang="en-US" sz="2000" b="0" dirty="0"/>
              <a:t>of 2)</a:t>
            </a:r>
            <a:endParaRPr lang="en-US" altLang="en-US" sz="2000" b="0" kern="1200" dirty="0">
              <a:latin typeface="Times New Roman" panose="02020603050405020304" pitchFamily="18" charset="0"/>
              <a:ea typeface="ＭＳ Ｐゴシック" charset="-128"/>
            </a:endParaRPr>
          </a:p>
        </p:txBody>
      </p:sp>
      <p:pic>
        <p:nvPicPr>
          <p:cNvPr id="3" name="Picture 2" descr="A screenshot contains the following lines: right angle bracket right angle bracket right angle bracket tagline left parenthesis right parenthesis. I hit the control key, but I’m still not in control!. right angle bracket right angle bracket right angle bracket tagline left parenthesis right parenthesis. Save time, see it my way."/>
          <p:cNvPicPr>
            <a:picLocks noChangeAspect="1"/>
          </p:cNvPicPr>
          <p:nvPr/>
        </p:nvPicPr>
        <p:blipFill rotWithShape="1">
          <a:blip r:embed="rId2"/>
          <a:srcRect r="2445"/>
          <a:stretch/>
        </p:blipFill>
        <p:spPr>
          <a:xfrm>
            <a:off x="5084255" y="1522021"/>
            <a:ext cx="3471333" cy="1045995"/>
          </a:xfrm>
          <a:prstGeom prst="rect">
            <a:avLst/>
          </a:prstGeom>
        </p:spPr>
      </p:pic>
      <p:pic>
        <p:nvPicPr>
          <p:cNvPr id="4" name="Picture 3" descr="Computer code has lines. The lines read as follows. Line 1. d e f tagline left parenthesis right parenthesis colon. Line 2. tags equals left bracket right bracket. Line 3. tags plus equals left bracket double quote After all is said and done comma more is said than done period double quote right bracket. Line 4. tags plus equals left bracket double quote Save time period period period see it my way period double quote right bracket. Line 5. tags plus equals left bracket double quote This message transmitted on 100 percent sign recycled electrons period double quote right bracket. Line 6. tags plus equals left bracket double quote Nostalgia isn’t what it used to be period double quote right bracket. Line 7. tags plus equals left bracket double quote When you’re in up over your head comma the first thing to do is close your mouth period double quote right bracket. Line 8. tags plus equals left bracket double quote I hit the C T R L key but I’m still not in control exclamation point double quote right bracket. Line 9. tags plus equals left bracket double quote Will you please help me fix my keyboard question mark The spacebar is broken exclamation point double quote right bracket. Line 10. return random period choice left parenthesis tags right parenthesis. Line 11. tags plus equals left bracket double quote Will you please help me fix my keyboard question mark The spacebar is broken exclamation point double quote right bracket. Line 12. return random period choice left parenthesis tags right parenthesis."/>
          <p:cNvPicPr>
            <a:picLocks noChangeAspect="1"/>
          </p:cNvPicPr>
          <p:nvPr/>
        </p:nvPicPr>
        <p:blipFill rotWithShape="1">
          <a:blip r:embed="rId3"/>
          <a:srcRect t="2114" b="2674"/>
          <a:stretch/>
        </p:blipFill>
        <p:spPr>
          <a:xfrm>
            <a:off x="397955" y="2661557"/>
            <a:ext cx="8303371" cy="3477986"/>
          </a:xfrm>
          <a:prstGeom prst="rect">
            <a:avLst/>
          </a:prstGeom>
        </p:spPr>
      </p:pic>
    </p:spTree>
    <p:extLst>
      <p:ext uri="{BB962C8B-B14F-4D97-AF65-F5344CB8AC3E}">
        <p14:creationId xmlns:p14="http://schemas.microsoft.com/office/powerpoint/2010/main" val="18063976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Thought Experiment: Timed Generation</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74742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Imagine that you could have this program run every 30 minutes, and immediately copy </a:t>
            </a:r>
            <a:r>
              <a:rPr lang="en-US" altLang="en-US" sz="2400" kern="1200" dirty="0" smtClean="0">
                <a:solidFill>
                  <a:srgbClr val="000000"/>
                </a:solidFill>
                <a:latin typeface="Arial (Body)"/>
                <a:ea typeface="ＭＳ Ｐゴシック" charset="-128"/>
              </a:rPr>
              <a:t>(F</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T</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 </a:t>
            </a:r>
            <a:r>
              <a:rPr lang="en-US" altLang="en-US" sz="2400" kern="1200" dirty="0">
                <a:solidFill>
                  <a:srgbClr val="000000"/>
                </a:solidFill>
                <a:latin typeface="Arial (Body)"/>
                <a:ea typeface="ＭＳ Ｐゴシック" charset="-128"/>
              </a:rPr>
              <a:t>the result up to your Web site.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temperature would be updated every 30 minutes.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 random sentence would be generated every 30 minutes.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Suggestion: </a:t>
            </a:r>
            <a:r>
              <a:rPr lang="en-US" altLang="en-US" sz="2400" b="1" kern="1200" dirty="0">
                <a:solidFill>
                  <a:srgbClr val="000000"/>
                </a:solidFill>
                <a:latin typeface="Arial (Body)"/>
                <a:ea typeface="ＭＳ Ｐゴシック" charset="-128"/>
              </a:rPr>
              <a:t>You could do this now!</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Most operating systems have some way to do tasks like this (see the </a:t>
            </a:r>
            <a:r>
              <a:rPr lang="en-US" altLang="en-US" sz="2400" b="1" kern="1200" dirty="0">
                <a:solidFill>
                  <a:srgbClr val="000000"/>
                </a:solidFill>
                <a:latin typeface="Arial (Body)"/>
                <a:ea typeface="ＭＳ Ｐゴシック" charset="-128"/>
                <a:cs typeface="+mn-cs"/>
              </a:rPr>
              <a:t>Scheduled Tasks</a:t>
            </a:r>
            <a:r>
              <a:rPr lang="en-US" altLang="en-US" sz="2400" kern="1200" dirty="0">
                <a:solidFill>
                  <a:srgbClr val="000000"/>
                </a:solidFill>
                <a:latin typeface="Arial (Body)"/>
                <a:ea typeface="ＭＳ Ｐゴシック" charset="-128"/>
                <a:cs typeface="+mn-cs"/>
              </a:rPr>
              <a:t> control panel in Windows, crontab in Macs and Linux)</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You</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ve </a:t>
            </a:r>
            <a:r>
              <a:rPr lang="en-US" altLang="en-US" sz="2400" kern="1200" dirty="0">
                <a:solidFill>
                  <a:srgbClr val="000000"/>
                </a:solidFill>
                <a:latin typeface="Arial (Body)"/>
                <a:ea typeface="ＭＳ Ｐゴシック" charset="-128"/>
                <a:cs typeface="+mn-cs"/>
              </a:rPr>
              <a:t>seen how to do </a:t>
            </a:r>
            <a:r>
              <a:rPr lang="en-US" altLang="en-US" sz="2400" kern="1200" dirty="0" smtClean="0">
                <a:solidFill>
                  <a:srgbClr val="000000"/>
                </a:solidFill>
                <a:latin typeface="Arial (Body)"/>
                <a:ea typeface="ＭＳ Ｐゴシック" charset="-128"/>
                <a:cs typeface="+mn-cs"/>
              </a:rPr>
              <a:t>F</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T</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P automatically.</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4532597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smtClean="0">
                <a:ea typeface="ＭＳ Ｐゴシック" panose="020B0600070205080204" pitchFamily="34" charset="-128"/>
              </a:rPr>
              <a:t>2</a:t>
            </a:r>
            <a:r>
              <a:rPr lang="en-US" altLang="en-US" baseline="30000" dirty="0" smtClean="0">
                <a:ea typeface="ＭＳ Ｐゴシック" panose="020B0600070205080204" pitchFamily="34" charset="-128"/>
              </a:rPr>
              <a:t>nd</a:t>
            </a:r>
            <a:r>
              <a:rPr lang="en-US" altLang="en-US" kern="1200" dirty="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Thought Experiment: Look How Complicated It’s Getting!</a:t>
            </a:r>
            <a:r>
              <a:rPr lang="en-US" altLang="en-US" kern="1200" dirty="0">
                <a:latin typeface="Times New Roman" panose="02020603050405020304" pitchFamily="18" charset="0"/>
                <a:ea typeface="ＭＳ Ｐゴシック" charset="-128"/>
              </a:rPr>
              <a:t>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4" name="Text Placeholder 3"/>
          <p:cNvSpPr>
            <a:spLocks noGrp="1"/>
          </p:cNvSpPr>
          <p:nvPr>
            <p:ph type="body" idx="1"/>
          </p:nvPr>
        </p:nvSpPr>
        <p:spPr>
          <a:xfrm>
            <a:off x="457200" y="1600200"/>
            <a:ext cx="8229600" cy="2939236"/>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On the right is all the code for the home page program.</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Barely fits on the screen at 8 point font size!</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But we only had to worry about a dozen lines of it!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Why?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used </a:t>
            </a:r>
            <a:r>
              <a:rPr lang="en-US" altLang="en-US" sz="2400" b="1" kern="1200" dirty="0">
                <a:solidFill>
                  <a:srgbClr val="000000"/>
                </a:solidFill>
                <a:latin typeface="Arial (Body)"/>
                <a:ea typeface="ＭＳ Ｐゴシック" charset="-128"/>
                <a:cs typeface="+mn-cs"/>
              </a:rPr>
              <a:t>more functions</a:t>
            </a:r>
            <a:r>
              <a:rPr lang="en-US" altLang="en-US" sz="2400" kern="1200" dirty="0">
                <a:solidFill>
                  <a:srgbClr val="000000"/>
                </a:solidFill>
                <a:latin typeface="Arial (Body)"/>
                <a:ea typeface="ＭＳ Ｐゴシック" charset="-128"/>
                <a:cs typeface="+mn-cs"/>
              </a:rPr>
              <a:t> that allowed us to hide away detail that we </a:t>
            </a:r>
            <a:r>
              <a:rPr lang="en-US" altLang="en-US" sz="2400" kern="1200" dirty="0" smtClean="0">
                <a:solidFill>
                  <a:srgbClr val="000000"/>
                </a:solidFill>
                <a:latin typeface="Arial (Body)"/>
                <a:ea typeface="ＭＳ Ｐゴシック" charset="-128"/>
                <a:cs typeface="+mn-cs"/>
              </a:rPr>
              <a:t>didn</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t </a:t>
            </a:r>
            <a:r>
              <a:rPr lang="en-US" altLang="en-US" sz="2400" kern="1200" dirty="0">
                <a:solidFill>
                  <a:srgbClr val="000000"/>
                </a:solidFill>
                <a:latin typeface="Arial (Body)"/>
                <a:ea typeface="ＭＳ Ｐゴシック" charset="-128"/>
                <a:cs typeface="+mn-cs"/>
              </a:rPr>
              <a:t>want to see anymore!</a:t>
            </a:r>
          </a:p>
        </p:txBody>
      </p:sp>
    </p:spTree>
    <p:extLst>
      <p:ext uri="{BB962C8B-B14F-4D97-AF65-F5344CB8AC3E}">
        <p14:creationId xmlns:p14="http://schemas.microsoft.com/office/powerpoint/2010/main" val="4754957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pPr lvl="0" fontAlgn="base">
              <a:spcBef>
                <a:spcPct val="0"/>
              </a:spcBef>
              <a:spcAft>
                <a:spcPct val="0"/>
              </a:spcAft>
              <a:buClrTx/>
            </a:pPr>
            <a:r>
              <a:rPr lang="en-US" altLang="en-US" dirty="0">
                <a:ea typeface="ＭＳ Ｐゴシック" panose="020B0600070205080204" pitchFamily="34" charset="-128"/>
              </a:rPr>
              <a:t>2</a:t>
            </a:r>
            <a:r>
              <a:rPr lang="en-US" altLang="en-US" baseline="30000" dirty="0">
                <a:ea typeface="ＭＳ Ｐゴシック" panose="020B0600070205080204" pitchFamily="34" charset="-128"/>
              </a:rPr>
              <a:t>nd</a:t>
            </a:r>
            <a:r>
              <a:rPr lang="en-US" altLang="en-US" kern="1200" dirty="0">
                <a:latin typeface="Times New Roman" panose="02020603050405020304" pitchFamily="18" charset="0"/>
                <a:ea typeface="ＭＳ Ｐゴシック" charset="-128"/>
              </a:rPr>
              <a:t> Thought Experiment: Look How Complicated It’s Getting! </a:t>
            </a:r>
            <a:r>
              <a:rPr lang="en-US" altLang="en-US" sz="2000" b="0" kern="1200" dirty="0" smtClean="0">
                <a:latin typeface="Times New Roman" panose="02020603050405020304" pitchFamily="18" charset="0"/>
                <a:ea typeface="ＭＳ Ｐゴシック" charset="-128"/>
              </a:rPr>
              <a:t>(2 </a:t>
            </a:r>
            <a:r>
              <a:rPr lang="en-US" altLang="en-US" sz="2000" b="0" kern="1200" dirty="0">
                <a:latin typeface="Times New Roman" panose="02020603050405020304" pitchFamily="18" charset="0"/>
                <a:ea typeface="ＭＳ Ｐゴシック" charset="-128"/>
              </a:rPr>
              <a:t>of 2)</a:t>
            </a:r>
          </a:p>
        </p:txBody>
      </p:sp>
      <p:pic>
        <p:nvPicPr>
          <p:cNvPr id="3" name="Picture 2" descr="Computer code. The code has 38 lines. The lines read as follows. Line 1. import u r l l i b. Line 2. import random. Line 3. d e f make home Page left parenthesis name comma interest right parenthesis colon. Line 4, indented once. file equals open left parenthesis double quote home page period h t m l double quote comma double quote w t double quote right parenthesis. Line 5, indented once. file period write left parenthesis d o c type left parenthesis right parenthesis right parenthesis. Line 6, indented once. double quote file period write left parenthesis title left parenthesis name plus double quote 's Home Page double quote right parenthesis right parenthesis. Line 7, indented once. file period write left parenthesis body left parenthesis double quote double quote double quote. Line 8. less than sign h1 right angle bracket Welcome to double quote double quote double quote plus name plus double quote double quote double quote period This is my home page exclamation point. Line 9. I am interested in double quote double quote double quote plus interest plus double quote double quote double quote less than sign forward slash p right angle bracket. Line 10. less than sign p right angle bracket Right here and right now it's double quote double quote double quote plus find Temperature Live left parenthesis right parenthesis plus double quote double quote double quote degrees period. Line 11. left parenthesis If you're in the North comma nyah dash nyah exclamation point right parenthesis period less than sign forward slash p right angle bracket. Line 12. less than sign p right angle bracket Random thought for the day colon double quote double quote double quote plus sentence left parenthesis right parenthesis plus double quote less than sign forward slash p right angle bracket double quote right parenthesis right parenthesis. Line 13, indented once. file period close left parenthesis right parenthesis. Line 14. d e f sentence left parenthesis right parenthesis colon. Line 15. nouns equals left bracket double quote Mark double quote comma Adam double quote comma double quote Larry double quote comma double quote Jose double quote comma double quote Matt double quote comma double quote Jim double quote right bracket. Line 16, indented once. verbs equals left bracket double quote runs double quote comma double quote skips double quote comma double quote sings double quote comma double quote leaps double quote comma double quote jumps double quote comma double quote climbs double quote comma double quote argues double quote comma double quote giggles double quote right bracket. Line 17, indented once. phrases equals left bracket double quote in a tree double quote comma double quote over a dog double quote comma double quote very loudly double quote comma double quote around the bush double quote comma double quote while reading the newspaper double quote right bracket. Line 18, indented once. phrases equals phrases plus left bracket double quote very badly double quote comma double quote while skipping double quote comma double quote instead of grading double quote comma double quote while typing on the Internet period double quote right bracket. Line 19, indented once. return random period choice left parenthesis nouns right parenthesis plus double quote double quote plus random period choice left parenthesis verbs right parenthesis plus double quote double quote plus random period choice left parenthesis phrases right parenthesis plus double quote period double quote. Line 20, indented once. d e f find Temperature Live left parenthesis right parenthesis colon. Line 21, indented once. connection equals u r l i b period u r l open left parenthesis double quote http colon forward slash forward slash w w w period access atlanta period c o m forward slash weather double quote right parenthesis. Line 22, indented once. weather equals connection period read left parenthesis right parenthesis. Line 23, indented once. connection period close left parenthesis right parenthesis. Line 24, indented once. hash Find the Temperature. Line 25, indented once. h u m l o c equals weather period find left parenthesis double quote Humidity double quote right parenthesis. Line 26, indented once. if h u m l o c less than sign right angle bracket negative 1 colon. Line 27, indented twice. hash Now find the double quote comma double quote where the t e m p starts. Line 28, indented twice. t e m p l o c equals weather period r find left parenthesis double quote comma double quote comma o comma h u m l o c right parenthesis. Line 29, indented twice. end line equals weather period find left parenthesis double quote less than sign double quote comma t e m p l o c right parenthesis. Line 30, indented twice. return weather left bracket t e m p l o c plus 1 colon end line right bracket. Line 31, indented once. if h u m l o c equals equals negative 1. Line 32, indented twice. return double quote Temperature currently not available double quote. Line 33. d e f d o c type left parenthesis right parenthesis colon. Line 34, indented once. return less than sign exclamation point D O C TYPE H T M L PUBLIC double quote dash forward slash forward slash W 3 C forward slash forward slash D T D H T M L 4 period 01 Transition forward slash forward slash E N double quote double quote http colon forward slash forward slash w w w w period w 3 period o r g forward slash T R forward slash h t m l 4 forward slash loose period d t d double quote right angle bracket'. Line 35. d e f title left parenthesis title string right parenthesis colon. Line 36, indented once. return double quote less than sign h t m l right angle bracket less than sign head right angle bracket less than sign title right angle bracket double quote plus title string plus double quote less than sign forward slash title right angle bracket less than sign forward slash head right angle bracket double quote. Line 37. d e f body left parenthesis body string right parenthesis colon. Line 38, indented once. return double quote less than sign body double quote plus body string plus double quote less than sign forward slash body right angle bracket less than sign forward slash html right angle bracket double quote."/>
          <p:cNvPicPr>
            <a:picLocks noChangeAspect="1"/>
          </p:cNvPicPr>
          <p:nvPr/>
        </p:nvPicPr>
        <p:blipFill>
          <a:blip r:embed="rId2"/>
          <a:stretch>
            <a:fillRect/>
          </a:stretch>
        </p:blipFill>
        <p:spPr>
          <a:xfrm>
            <a:off x="1124463" y="1469858"/>
            <a:ext cx="6895074" cy="4742466"/>
          </a:xfrm>
          <a:prstGeom prst="rect">
            <a:avLst/>
          </a:prstGeom>
        </p:spPr>
      </p:pic>
    </p:spTree>
    <p:extLst>
      <p:ext uri="{BB962C8B-B14F-4D97-AF65-F5344CB8AC3E}">
        <p14:creationId xmlns:p14="http://schemas.microsoft.com/office/powerpoint/2010/main" val="5742708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Information Can Come from Anywhere</a:t>
            </a:r>
            <a:endParaRPr lang="en-US" kern="120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8409214"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But it mostly comes from databases.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Every major website generates its web pages from a database.</a:t>
            </a:r>
          </a:p>
        </p:txBody>
      </p:sp>
      <p:pic>
        <p:nvPicPr>
          <p:cNvPr id="7" name="Picture 6" descr="A screenshot displays the contents of Amazon websit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262" y="3305489"/>
            <a:ext cx="2801246" cy="200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screenshot displays the contents of e bay websit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2617" y="4195455"/>
            <a:ext cx="2942721" cy="210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screenshot displays the contents of c n n websit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2603" y="3375007"/>
            <a:ext cx="2794085" cy="199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8214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Three Kinds of H</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T</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M</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 Languages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eaLnBrk="1" hangingPunct="1"/>
            <a:r>
              <a:rPr lang="en-US" altLang="en-US" sz="2400" dirty="0">
                <a:latin typeface="+mn-lt"/>
              </a:rPr>
              <a:t>Original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a:t>
            </a:r>
            <a:r>
              <a:rPr lang="en-US" altLang="en-US" sz="2400" dirty="0">
                <a:latin typeface="+mn-lt"/>
              </a:rPr>
              <a:t>: Simple, what the earliest browsers understood.</a:t>
            </a:r>
          </a:p>
          <a:p>
            <a:pPr eaLnBrk="1" hangingPunct="1"/>
            <a:r>
              <a:rPr lang="en-US" altLang="en-US" sz="2400" dirty="0">
                <a:latin typeface="+mn-lt"/>
              </a:rPr>
              <a:t>CSS, Cascading Style Sheets</a:t>
            </a:r>
          </a:p>
          <a:p>
            <a:pPr lvl="1" eaLnBrk="1" hangingPunct="1"/>
            <a:r>
              <a:rPr lang="en-US" altLang="en-US" sz="2400" dirty="0">
                <a:latin typeface="+mn-lt"/>
              </a:rPr>
              <a:t>Ways of defining more of the formatting instructions than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allowed.</a:t>
            </a:r>
          </a:p>
          <a:p>
            <a:pPr eaLnBrk="1" hangingPunct="1"/>
            <a:r>
              <a:rPr lang="en-US" altLang="en-US" sz="2400" dirty="0" smtClean="0">
                <a:latin typeface="+mn-lt"/>
              </a:rPr>
              <a:t>X</a:t>
            </a:r>
            <a:r>
              <a:rPr lang="en-US" altLang="en-US" sz="100" dirty="0" smtClean="0">
                <a:latin typeface="+mn-lt"/>
              </a:rPr>
              <a:t>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a:t>
            </a:r>
            <a:r>
              <a:rPr lang="en-US" altLang="en-US" sz="2400" dirty="0">
                <a:latin typeface="+mn-lt"/>
              </a:rPr>
              <a:t>: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re-defined in terms of </a:t>
            </a:r>
            <a:r>
              <a:rPr lang="en-US" altLang="en-US" sz="2400" dirty="0" smtClean="0">
                <a:latin typeface="+mn-lt"/>
              </a:rPr>
              <a:t>X</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a:t>
            </a:r>
            <a:r>
              <a:rPr lang="en-US" altLang="en-US" sz="2400" dirty="0">
                <a:latin typeface="+mn-lt"/>
              </a:rPr>
              <a:t>.</a:t>
            </a:r>
          </a:p>
          <a:p>
            <a:pPr lvl="1" eaLnBrk="1" hangingPunct="1"/>
            <a:r>
              <a:rPr lang="en-US" altLang="en-US" sz="2400" dirty="0">
                <a:latin typeface="+mn-lt"/>
              </a:rPr>
              <a:t>A little more complicated to use, but more standardized, more flexible, more powerful.</a:t>
            </a:r>
          </a:p>
          <a:p>
            <a:pPr lvl="1" eaLnBrk="1" hangingPunct="1"/>
            <a:r>
              <a:rPr lang="en-US" altLang="en-US" sz="2400" dirty="0" smtClean="0">
                <a:latin typeface="+mn-lt"/>
              </a:rPr>
              <a:t>It</a:t>
            </a:r>
            <a:r>
              <a:rPr lang="fr-FR" altLang="ja-JP" sz="2400" dirty="0" smtClean="0">
                <a:latin typeface="+mn-lt"/>
              </a:rPr>
              <a:t>’</a:t>
            </a:r>
            <a:r>
              <a:rPr lang="en-US" altLang="en-US" sz="2400" dirty="0" smtClean="0">
                <a:latin typeface="+mn-lt"/>
              </a:rPr>
              <a:t>s </a:t>
            </a:r>
            <a:r>
              <a:rPr lang="en-US" altLang="en-US" sz="2400" dirty="0">
                <a:latin typeface="+mn-lt"/>
              </a:rPr>
              <a:t>the future of where the Web is going</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3819116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Generating from a Database: Put a Story in the Database</a:t>
            </a:r>
            <a:endParaRPr lang="en-US" altLang="en-US" kern="1200" dirty="0">
              <a:latin typeface="Times New Roman" panose="02020603050405020304" pitchFamily="18" charset="0"/>
              <a:ea typeface="ＭＳ Ｐゴシック" charset="-128"/>
            </a:endParaRPr>
          </a:p>
        </p:txBody>
      </p:sp>
      <p:pic>
        <p:nvPicPr>
          <p:cNvPr id="6" name="Picture 5" descr="The code has 9 lines. The lines read as follows. Line 1. right angle bracket right angle bracket right angle bracket import any d b m. Line 2. right angle bracket right angle bracket right angle bracket d b equals any d b m period open left parenthesis double quote news double quote right parenthesis comma double quote c double quote right parenthesis. Line 3. right angle bracket right angle bracket right angle bracket d b left bracket double quote headline double quote right bracket equals double quote Katie turns 8 exclamation point double quote. Line 4. right angle bracket right angle bracket right angle bracket d b left bracket double quote story double quote right bracket equals double quote double quote double quote Our daughter comma Katie comma turned 8 years old. Line 5, indented once. yesterday period She had a great birthday period Grandma and. Line 6, indented once. Grandpa came over period The previous weekend comma she had three. Line 7, indented once. of her friends over for a sleepover then a morning. Line 8, indented once. run to Dave and Buster’s period double quote double quote double quote. Line 9. right angle bracket right angle bracket right angle bracket d b period close left parenthesis right parenthesis."/>
          <p:cNvPicPr>
            <a:picLocks noChangeAspect="1"/>
          </p:cNvPicPr>
          <p:nvPr/>
        </p:nvPicPr>
        <p:blipFill>
          <a:blip r:embed="rId2"/>
          <a:stretch>
            <a:fillRect/>
          </a:stretch>
        </p:blipFill>
        <p:spPr>
          <a:xfrm>
            <a:off x="457200" y="1740308"/>
            <a:ext cx="7685395" cy="3850367"/>
          </a:xfrm>
          <a:prstGeom prst="rect">
            <a:avLst/>
          </a:prstGeom>
        </p:spPr>
      </p:pic>
    </p:spTree>
    <p:extLst>
      <p:ext uri="{BB962C8B-B14F-4D97-AF65-F5344CB8AC3E}">
        <p14:creationId xmlns:p14="http://schemas.microsoft.com/office/powerpoint/2010/main" val="19073931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Add News to the Homepage</a:t>
            </a:r>
            <a:endParaRPr lang="en-US" altLang="en-US" sz="2000" b="0" kern="1200" dirty="0">
              <a:latin typeface="Times New Roman" panose="02020603050405020304" pitchFamily="18" charset="0"/>
              <a:ea typeface="ＭＳ Ｐゴシック" charset="-128"/>
            </a:endParaRPr>
          </a:p>
        </p:txBody>
      </p:sp>
      <p:pic>
        <p:nvPicPr>
          <p:cNvPr id="5" name="Picture 4" descr="The code has 17 lines. The lines read as follows. Line 1. import u r l, l i b. Line 2. import random. Line 3. import any d b m. Line 4. d e f make Home Page left parenthesis name comma interests right parenthesis colon. Line 5, indented once. file equals open left parenthesis get Media Path left parenthesis double quote homepage period h t m l double quote right parenthesis comma double quote w t double quote right parenthesis. Line 6, indented once. file period write left parenthesis d o c type left parenthesis right parenthesis right parenthesis. Line 7, indented once. file period write left parenthesis title left parenthesis name plus double quote apostrophe s Home Page double quote right parenthesis right parenthesis. Line 8, indented once. text equals double quote left angle bracket h 1 right angle bracket Welcome to double quote plus name plus double quote apostrophe s Home Page left angle bracket forward slash h 1 right angle bracket double quote. Line 9, indented once. text plus equals double quote left angle bracket p right angle bracket Hi exclamation point I am double quote plus name plus double quote period This is my home page exclamation point double quote. Line 10, indented once. text plus equals double quote I am interested in double quote plus interests plus double quote left angle bracket forward slash p right angle bracket double quote. Line 11, indented once. text plus equals double quote left angle bracket p right angle bracket Random thought for the day colon double quote plus tagline left parenthesis right parenthesis plus double quote left angle bracket forward slash p right angle bracket double quote. Line 12, indented once. hash Import the database content. Line 13, indented once. d b equals any d b m period open left parenthesis get Media Path left parenthesis double quote news double quote right parenthesis comma double quote r double quote right parenthesis. Line 14, indented once. text plus equals double quote left angle bracket h2 right angle bracket Latest news colon double quote plus d b left bracket double quote headline double quote right bracket plus double quote left angle bracket forward slash h 2 right angle bracket double quote. Line 15, indented once. text plus equals double quote left angle bracket p right angle bracket double quote plus d b left bracket double quote story double quote right bracket plus double quote left angle bracket forward slash p right angle bracket double quote. Line 16, indented once. file period write left parenthesis body left parenthesis text right parenthesis right parenthesis. Line 17, indented once. file period close left parenthesis right parenthesis. Database additions"/>
          <p:cNvPicPr>
            <a:picLocks noChangeAspect="1"/>
          </p:cNvPicPr>
          <p:nvPr/>
        </p:nvPicPr>
        <p:blipFill>
          <a:blip r:embed="rId2"/>
          <a:stretch>
            <a:fillRect/>
          </a:stretch>
        </p:blipFill>
        <p:spPr>
          <a:xfrm>
            <a:off x="681730" y="1532211"/>
            <a:ext cx="5688061" cy="4517528"/>
          </a:xfrm>
          <a:prstGeom prst="rect">
            <a:avLst/>
          </a:prstGeom>
        </p:spPr>
      </p:pic>
    </p:spTree>
    <p:extLst>
      <p:ext uri="{BB962C8B-B14F-4D97-AF65-F5344CB8AC3E}">
        <p14:creationId xmlns:p14="http://schemas.microsoft.com/office/powerpoint/2010/main" val="2624506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wrap="square" tIns="91425" anchor="b">
            <a:spAutoFit/>
          </a:bodyPr>
          <a:lstStyle/>
          <a:p>
            <a:pPr lvl="0" fontAlgn="base">
              <a:spcBef>
                <a:spcPct val="0"/>
              </a:spcBef>
              <a:spcAft>
                <a:spcPct val="0"/>
              </a:spcAft>
              <a:buClrTx/>
              <a:defRPr/>
            </a:pPr>
            <a:r>
              <a:rPr lang="en-US" kern="1200" dirty="0" smtClean="0">
                <a:latin typeface="Times New Roman" panose="02020603050405020304" pitchFamily="18" charset="0"/>
                <a:ea typeface="+mj-ea"/>
                <a:cs typeface="+mj-cs"/>
              </a:rPr>
              <a:t>MakeHomePage(“Mark”,</a:t>
            </a:r>
            <a:r>
              <a:rPr lang="en-US" kern="1200" dirty="0">
                <a:latin typeface="Times New Roman" panose="02020603050405020304" pitchFamily="18" charset="0"/>
              </a:rPr>
              <a:t> “</a:t>
            </a:r>
            <a:r>
              <a:rPr lang="en-US" kern="1200" dirty="0" smtClean="0">
                <a:latin typeface="Times New Roman" panose="02020603050405020304" pitchFamily="18" charset="0"/>
                <a:ea typeface="+mj-ea"/>
                <a:cs typeface="+mj-cs"/>
              </a:rPr>
              <a:t>Beer and Ukulele”)</a:t>
            </a:r>
            <a:endParaRPr lang="en-US" kern="1200" dirty="0">
              <a:latin typeface="Times New Roman" panose="02020603050405020304" pitchFamily="18" charset="0"/>
              <a:ea typeface="+mj-ea"/>
              <a:cs typeface="+mj-cs"/>
            </a:endParaRPr>
          </a:p>
        </p:txBody>
      </p:sp>
      <p:pic>
        <p:nvPicPr>
          <p:cNvPr id="4" name="Picture 3" descr="A screenshot of a webpage displays the following information. The heading reads, Welcome to Mark’s Home Page. The text below the heading reads as follows. Hi exclamation point I am Mark. This is my home page exclamation point I am interested in beer and ukulele. Random thought for the day colon After all is said and done, more is said than done. A sub heading reads, Latest news colon Katie turns 8 exclamation point. Text below the sub heading reads, Our daughter, Katie, turned 8 years old yesterday. She had a great birthday. Grandma and Grandpa came over. The previous weekend, she had three friends over for a sleepov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325" y="1822186"/>
            <a:ext cx="77851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28066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altLang="en-US" dirty="0"/>
              <a:t>Another Thought Experiment: Database Handled Elsewhere</a:t>
            </a:r>
            <a:endParaRPr lang="en-US" dirty="0">
              <a:latin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Imagine that you have a bunch of reporters who are entering stories and headlines into a shared database.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Or just imagine a separate interface to let you enter stories into your own database.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And again, at regular intervals, </a:t>
            </a:r>
            <a:r>
              <a:rPr lang="en-US" altLang="en-US" sz="2400" kern="1200" dirty="0" smtClean="0">
                <a:solidFill>
                  <a:srgbClr val="000000"/>
                </a:solidFill>
                <a:latin typeface="Arial (Body)"/>
                <a:ea typeface="ＭＳ Ｐゴシック" charset="-128"/>
              </a:rPr>
              <a:t>H</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T</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 pages </a:t>
            </a:r>
            <a:r>
              <a:rPr lang="en-US" altLang="en-US" sz="2400" kern="1200" dirty="0">
                <a:solidFill>
                  <a:srgbClr val="000000"/>
                </a:solidFill>
                <a:latin typeface="Arial (Body)"/>
                <a:ea typeface="ＭＳ Ｐゴシック" charset="-128"/>
              </a:rPr>
              <a:t>are generated and uploaded via </a:t>
            </a:r>
            <a:r>
              <a:rPr lang="en-US" altLang="en-US" sz="2400" kern="1200" dirty="0" smtClean="0">
                <a:solidFill>
                  <a:srgbClr val="000000"/>
                </a:solidFill>
                <a:latin typeface="Arial (Body)"/>
                <a:ea typeface="ＭＳ Ｐゴシック" charset="-128"/>
              </a:rPr>
              <a:t>F</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T</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 onto </a:t>
            </a:r>
            <a:r>
              <a:rPr lang="en-US" altLang="en-US" sz="2400" kern="1200" dirty="0">
                <a:solidFill>
                  <a:srgbClr val="000000"/>
                </a:solidFill>
                <a:latin typeface="Arial (Body)"/>
                <a:ea typeface="ＭＳ Ｐゴシック" charset="-128"/>
              </a:rPr>
              <a:t>Web servers.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Now you know how </a:t>
            </a:r>
            <a:r>
              <a:rPr lang="pt-BR" altLang="en-US" sz="2400" kern="1200" dirty="0" smtClean="0">
                <a:solidFill>
                  <a:srgbClr val="000000"/>
                </a:solidFill>
                <a:latin typeface="Arial (Body)"/>
                <a:ea typeface="ＭＳ Ｐゴシック" charset="-128"/>
                <a:cs typeface="+mn-cs"/>
              </a:rPr>
              <a:t>C</a:t>
            </a:r>
            <a:r>
              <a:rPr lang="pt-BR" altLang="en-US" sz="100" kern="1200" dirty="0" smtClean="0">
                <a:solidFill>
                  <a:srgbClr val="000000"/>
                </a:solidFill>
                <a:latin typeface="Arial (Body)"/>
                <a:ea typeface="ＭＳ Ｐゴシック" charset="-128"/>
                <a:cs typeface="+mn-cs"/>
              </a:rPr>
              <a:t> </a:t>
            </a:r>
            <a:r>
              <a:rPr lang="pt-BR" altLang="en-US" sz="2400" kern="1200" dirty="0" smtClean="0">
                <a:solidFill>
                  <a:srgbClr val="000000"/>
                </a:solidFill>
                <a:latin typeface="Arial (Body)"/>
                <a:ea typeface="ＭＳ Ｐゴシック" charset="-128"/>
                <a:cs typeface="+mn-cs"/>
              </a:rPr>
              <a:t>N</a:t>
            </a:r>
            <a:r>
              <a:rPr lang="pt-BR" altLang="en-US" sz="100" kern="1200" dirty="0" smtClean="0">
                <a:solidFill>
                  <a:srgbClr val="000000"/>
                </a:solidFill>
                <a:latin typeface="Arial (Body)"/>
                <a:ea typeface="ＭＳ Ｐゴシック" charset="-128"/>
                <a:cs typeface="+mn-cs"/>
              </a:rPr>
              <a:t> </a:t>
            </a:r>
            <a:r>
              <a:rPr lang="pt-BR" altLang="en-US" sz="2400" kern="1200" dirty="0" smtClean="0">
                <a:solidFill>
                  <a:srgbClr val="000000"/>
                </a:solidFill>
                <a:latin typeface="Arial (Body)"/>
                <a:ea typeface="ＭＳ Ｐゴシック" charset="-128"/>
                <a:cs typeface="+mn-cs"/>
              </a:rPr>
              <a:t>N.com</a:t>
            </a:r>
            <a:r>
              <a:rPr lang="en-US" altLang="en-US" sz="2400" kern="1200" dirty="0" smtClean="0">
                <a:solidFill>
                  <a:srgbClr val="000000"/>
                </a:solidFill>
                <a:latin typeface="Arial (Body)"/>
                <a:ea typeface="ＭＳ Ｐゴシック" charset="-128"/>
                <a:cs typeface="+mn-cs"/>
              </a:rPr>
              <a:t>works</a:t>
            </a:r>
            <a:r>
              <a:rPr lang="en-US" altLang="en-US" sz="2400" kern="1200" dirty="0">
                <a:solidFill>
                  <a:srgbClr val="000000"/>
                </a:solidFill>
                <a:latin typeface="Arial (Body)"/>
                <a:ea typeface="ＭＳ Ｐゴシック" charset="-128"/>
                <a:cs typeface="+mn-cs"/>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Now you know why databases are a big deal for Web developers!</a:t>
            </a:r>
          </a:p>
        </p:txBody>
      </p:sp>
    </p:spTree>
    <p:extLst>
      <p:ext uri="{BB962C8B-B14F-4D97-AF65-F5344CB8AC3E}">
        <p14:creationId xmlns:p14="http://schemas.microsoft.com/office/powerpoint/2010/main" val="25649391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Why is a Database Useful for a Big Web Site?</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a:spcAft>
                <a:spcPct val="0"/>
              </a:spcAft>
              <a:buFont typeface="Arial" panose="020B0604020202020204" pitchFamily="34" charset="0"/>
              <a:buChar char="•"/>
              <a:tabLst/>
              <a:defRPr/>
            </a:pPr>
            <a:r>
              <a:rPr lang="en-US" sz="2200" kern="1200" dirty="0">
                <a:solidFill>
                  <a:srgbClr val="000000"/>
                </a:solidFill>
                <a:latin typeface="Arial (Body)"/>
                <a:ea typeface="ＭＳ Ｐゴシック" charset="0"/>
                <a:cs typeface="+mn-cs"/>
              </a:rPr>
              <a:t>For </a:t>
            </a:r>
            <a:r>
              <a:rPr lang="pt-BR" sz="2200" kern="1200" dirty="0" smtClean="0">
                <a:solidFill>
                  <a:srgbClr val="000000"/>
                </a:solidFill>
                <a:latin typeface="Arial (Body)"/>
                <a:ea typeface="ＭＳ Ｐゴシック" charset="0"/>
                <a:cs typeface="+mn-cs"/>
                <a:hlinkClick r:id="rId2" tooltip="https://edition.cnn.com/"/>
              </a:rPr>
              <a:t>C</a:t>
            </a:r>
            <a:r>
              <a:rPr lang="pt-BR" sz="100" kern="1200" dirty="0" smtClean="0">
                <a:solidFill>
                  <a:srgbClr val="000000"/>
                </a:solidFill>
                <a:latin typeface="Arial (Body)"/>
                <a:ea typeface="ＭＳ Ｐゴシック" charset="0"/>
                <a:cs typeface="+mn-cs"/>
                <a:hlinkClick r:id="rId2" tooltip="https://edition.cnn.com/"/>
              </a:rPr>
              <a:t> </a:t>
            </a:r>
            <a:r>
              <a:rPr lang="pt-BR" sz="2200" kern="1200" dirty="0" smtClean="0">
                <a:solidFill>
                  <a:srgbClr val="000000"/>
                </a:solidFill>
                <a:latin typeface="Arial (Body)"/>
                <a:ea typeface="ＭＳ Ｐゴシック" charset="0"/>
                <a:cs typeface="+mn-cs"/>
                <a:hlinkClick r:id="rId2" tooltip="https://edition.cnn.com/"/>
              </a:rPr>
              <a:t>N</a:t>
            </a:r>
            <a:r>
              <a:rPr lang="pt-BR" sz="100" kern="1200" dirty="0" smtClean="0">
                <a:solidFill>
                  <a:srgbClr val="000000"/>
                </a:solidFill>
                <a:latin typeface="Arial (Body)"/>
                <a:ea typeface="ＭＳ Ｐゴシック" charset="0"/>
                <a:cs typeface="+mn-cs"/>
                <a:hlinkClick r:id="rId2" tooltip="https://edition.cnn.com/"/>
              </a:rPr>
              <a:t> </a:t>
            </a:r>
            <a:r>
              <a:rPr lang="pt-BR" sz="2200" kern="1200" dirty="0" smtClean="0">
                <a:solidFill>
                  <a:srgbClr val="000000"/>
                </a:solidFill>
                <a:latin typeface="Arial (Body)"/>
                <a:ea typeface="ＭＳ Ｐゴシック" charset="0"/>
                <a:cs typeface="+mn-cs"/>
                <a:hlinkClick r:id="rId2" tooltip="https://edition.cnn.com/"/>
              </a:rPr>
              <a:t>N.com</a:t>
            </a:r>
            <a:r>
              <a:rPr lang="en-US" sz="2200" kern="1200" dirty="0" smtClean="0">
                <a:solidFill>
                  <a:srgbClr val="000000"/>
                </a:solidFill>
                <a:latin typeface="Arial (Body)"/>
                <a:ea typeface="ＭＳ Ｐゴシック" charset="0"/>
                <a:cs typeface="+mn-cs"/>
              </a:rPr>
              <a:t>:</a:t>
            </a:r>
            <a:endParaRPr lang="en-US" sz="2200" kern="1200" dirty="0">
              <a:solidFill>
                <a:srgbClr val="000000"/>
              </a:solidFill>
              <a:latin typeface="Arial (Body)"/>
              <a:ea typeface="ＭＳ Ｐゴシック" charset="0"/>
              <a:cs typeface="+mn-cs"/>
            </a:endParaRPr>
          </a:p>
          <a:p>
            <a:pPr marL="741553" lvl="1" indent="-284353">
              <a:spcAft>
                <a:spcPct val="0"/>
              </a:spcAft>
              <a:buFont typeface="Arial" panose="020B0604020202020204" pitchFamily="34" charset="0"/>
              <a:buChar char="–"/>
              <a:defRPr/>
            </a:pPr>
            <a:r>
              <a:rPr lang="en-US" sz="2200" kern="1200" dirty="0">
                <a:solidFill>
                  <a:srgbClr val="000000"/>
                </a:solidFill>
                <a:latin typeface="Arial (Body)"/>
                <a:ea typeface="ＭＳ Ｐゴシック" charset="0"/>
                <a:cs typeface="+mn-cs"/>
              </a:rPr>
              <a:t>Can have multiple authors and editors creating multiple stories distributed all over a network.</a:t>
            </a:r>
          </a:p>
          <a:p>
            <a:pPr marL="741553" lvl="1" indent="-284353">
              <a:spcAft>
                <a:spcPct val="0"/>
              </a:spcAft>
              <a:buFont typeface="Arial" panose="020B0604020202020204" pitchFamily="34" charset="0"/>
              <a:buChar char="–"/>
              <a:defRPr/>
            </a:pPr>
            <a:r>
              <a:rPr lang="en-US" sz="2200" kern="1200" dirty="0">
                <a:solidFill>
                  <a:srgbClr val="000000"/>
                </a:solidFill>
                <a:latin typeface="Arial (Body)"/>
                <a:ea typeface="ＭＳ Ｐゴシック" charset="0"/>
                <a:cs typeface="+mn-cs"/>
              </a:rPr>
              <a:t>Can pull the content automatically via a program and merge all the stories into one big website</a:t>
            </a:r>
          </a:p>
          <a:p>
            <a:pPr marL="255651" lvl="0" indent="-255651">
              <a:spcAft>
                <a:spcPct val="0"/>
              </a:spcAft>
              <a:buFont typeface="Arial" panose="020B0604020202020204" pitchFamily="34" charset="0"/>
              <a:buChar char="•"/>
              <a:tabLst/>
              <a:defRPr/>
            </a:pPr>
            <a:r>
              <a:rPr lang="en-US" sz="2200" kern="1200" dirty="0">
                <a:solidFill>
                  <a:srgbClr val="000000"/>
                </a:solidFill>
                <a:latin typeface="Arial (Body)"/>
                <a:ea typeface="ＭＳ Ｐゴシック" charset="0"/>
                <a:cs typeface="+mn-cs"/>
              </a:rPr>
              <a:t>Works similarly for other kinds of large websites</a:t>
            </a:r>
          </a:p>
          <a:p>
            <a:pPr marL="741553" lvl="1" indent="-284353">
              <a:spcAft>
                <a:spcPct val="0"/>
              </a:spcAft>
              <a:buFont typeface="Arial" panose="020B0604020202020204" pitchFamily="34" charset="0"/>
              <a:buChar char="–"/>
              <a:defRPr/>
            </a:pPr>
            <a:r>
              <a:rPr lang="en-US" sz="2200" kern="1200" dirty="0" smtClean="0">
                <a:solidFill>
                  <a:srgbClr val="000000"/>
                </a:solidFill>
                <a:latin typeface="Arial (Body)"/>
                <a:ea typeface="ＭＳ Ｐゴシック" charset="0"/>
                <a:cs typeface="+mn-cs"/>
                <a:hlinkClick r:id="rId3"/>
              </a:rPr>
              <a:t>Amazon.com</a:t>
            </a:r>
            <a:endParaRPr lang="en-US" sz="2200" kern="1200" dirty="0" smtClean="0">
              <a:solidFill>
                <a:srgbClr val="000000"/>
              </a:solidFill>
              <a:latin typeface="Arial (Body)"/>
              <a:ea typeface="ＭＳ Ｐゴシック" charset="0"/>
              <a:cs typeface="+mn-cs"/>
            </a:endParaRPr>
          </a:p>
          <a:p>
            <a:pPr lvl="2">
              <a:spcAft>
                <a:spcPct val="0"/>
              </a:spcAft>
              <a:buFont typeface="MS Reference Sans Serif" panose="020B0604030504040204" pitchFamily="34" charset="0"/>
              <a:buChar char="▪"/>
              <a:defRPr/>
            </a:pPr>
            <a:r>
              <a:rPr lang="en-US" sz="2200" kern="1200" dirty="0" smtClean="0">
                <a:solidFill>
                  <a:srgbClr val="000000"/>
                </a:solidFill>
                <a:latin typeface="Arial (Body)"/>
                <a:ea typeface="ＭＳ Ｐゴシック" charset="0"/>
                <a:cs typeface="+mn-cs"/>
              </a:rPr>
              <a:t>Where do you think their catalog and review is stored?</a:t>
            </a:r>
          </a:p>
          <a:p>
            <a:pPr marL="741553" lvl="1" indent="-284353">
              <a:spcAft>
                <a:spcPct val="0"/>
              </a:spcAft>
              <a:buFont typeface="Arial" panose="020B0604020202020204" pitchFamily="34" charset="0"/>
              <a:buChar char="–"/>
              <a:defRPr/>
            </a:pPr>
            <a:r>
              <a:rPr lang="en-US" sz="2200" kern="1200" dirty="0" smtClean="0">
                <a:solidFill>
                  <a:srgbClr val="000000"/>
                </a:solidFill>
                <a:latin typeface="Arial (Body)"/>
                <a:ea typeface="ＭＳ Ｐゴシック" charset="0"/>
                <a:cs typeface="+mn-cs"/>
                <a:hlinkClick r:id="rId4"/>
              </a:rPr>
              <a:t>EBay.com</a:t>
            </a:r>
            <a:endParaRPr lang="en-US" sz="2200" kern="1200" dirty="0">
              <a:solidFill>
                <a:srgbClr val="000000"/>
              </a:solidFill>
              <a:latin typeface="Arial (Body)"/>
              <a:ea typeface="ＭＳ Ｐゴシック" charset="0"/>
              <a:cs typeface="+mn-cs"/>
            </a:endParaRPr>
          </a:p>
          <a:p>
            <a:pPr lvl="2">
              <a:spcAft>
                <a:spcPct val="0"/>
              </a:spcAft>
              <a:buFont typeface="MS Reference Sans Serif" panose="020B0604030504040204" pitchFamily="34" charset="0"/>
              <a:buChar char="▪"/>
              <a:defRPr/>
            </a:pPr>
            <a:r>
              <a:rPr lang="en-US" sz="2200" kern="1200" dirty="0" smtClean="0">
                <a:solidFill>
                  <a:srgbClr val="000000"/>
                </a:solidFill>
                <a:latin typeface="Arial (Body)"/>
                <a:ea typeface="ＭＳ Ｐゴシック" charset="0"/>
                <a:cs typeface="+mn-cs"/>
              </a:rPr>
              <a:t>Where </a:t>
            </a:r>
            <a:r>
              <a:rPr lang="en-US" sz="2200" kern="1200" dirty="0">
                <a:solidFill>
                  <a:srgbClr val="000000"/>
                </a:solidFill>
                <a:latin typeface="Arial (Body)"/>
                <a:ea typeface="ＭＳ Ｐゴシック" charset="0"/>
                <a:cs typeface="+mn-cs"/>
              </a:rPr>
              <a:t>do you think all those pictures and descriptions and bid information is stored?</a:t>
            </a:r>
          </a:p>
        </p:txBody>
      </p:sp>
    </p:spTree>
    <p:extLst>
      <p:ext uri="{BB962C8B-B14F-4D97-AF65-F5344CB8AC3E}">
        <p14:creationId xmlns:p14="http://schemas.microsoft.com/office/powerpoint/2010/main" val="16526290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altLang="en-US" dirty="0"/>
              <a:t>Why databases?</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409214" cy="400875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Rather: Why not just use files?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Why do we care about using some extra software for storing our bytes?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Databases provide efficient access to data in a standardized mechanism.</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Databases are fast.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Databases can be accessed from more than one place in more than one way.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Databases store relations between data</a:t>
            </a:r>
          </a:p>
        </p:txBody>
      </p:sp>
    </p:spTree>
    <p:extLst>
      <p:ext uri="{BB962C8B-B14F-4D97-AF65-F5344CB8AC3E}">
        <p14:creationId xmlns:p14="http://schemas.microsoft.com/office/powerpoint/2010/main" val="5657208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Databases are Fast Because of Indices</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26699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Filenames are </a:t>
            </a:r>
            <a:r>
              <a:rPr lang="en-US" altLang="en-US" sz="2400" b="1" kern="1200" dirty="0">
                <a:solidFill>
                  <a:srgbClr val="000000"/>
                </a:solidFill>
                <a:latin typeface="Arial (Body)"/>
                <a:ea typeface="ＭＳ Ｐゴシック" charset="-128"/>
              </a:rPr>
              <a:t>indexed</a:t>
            </a:r>
            <a:r>
              <a:rPr lang="en-US" altLang="en-US" sz="2400" kern="1200" dirty="0">
                <a:solidFill>
                  <a:srgbClr val="000000"/>
                </a:solidFill>
                <a:latin typeface="Arial (Body)"/>
                <a:ea typeface="ＭＳ Ｐゴシック" charset="-128"/>
              </a:rPr>
              <a:t> just by name.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Usually, you care about information that is found by something other than a filename.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For example, you may care about </a:t>
            </a:r>
            <a:r>
              <a:rPr lang="en-US" altLang="en-US" sz="2400" kern="1200" dirty="0" smtClean="0">
                <a:solidFill>
                  <a:srgbClr val="000000"/>
                </a:solidFill>
                <a:latin typeface="Arial (Body)"/>
                <a:ea typeface="ＭＳ Ｐゴシック" charset="-128"/>
                <a:cs typeface="+mn-cs"/>
              </a:rPr>
              <a:t>someone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information identified by last name or by </a:t>
            </a:r>
            <a:r>
              <a:rPr lang="en-US" altLang="en-US" sz="2400" kern="1200" dirty="0" smtClean="0">
                <a:solidFill>
                  <a:srgbClr val="000000"/>
                </a:solidFill>
                <a:latin typeface="Arial (Body)"/>
                <a:ea typeface="ＭＳ Ｐゴシック" charset="-128"/>
                <a:cs typeface="+mn-cs"/>
              </a:rPr>
              <a:t>S</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S</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N or </a:t>
            </a:r>
            <a:r>
              <a:rPr lang="en-US" altLang="en-US" sz="2400" kern="1200" dirty="0">
                <a:solidFill>
                  <a:srgbClr val="000000"/>
                </a:solidFill>
                <a:latin typeface="Arial (Body)"/>
                <a:ea typeface="ＭＳ Ｐゴシック" charset="-128"/>
                <a:cs typeface="+mn-cs"/>
              </a:rPr>
              <a:t>even birthdate or city/state of residence.</a:t>
            </a:r>
          </a:p>
        </p:txBody>
      </p:sp>
    </p:spTree>
    <p:extLst>
      <p:ext uri="{BB962C8B-B14F-4D97-AF65-F5344CB8AC3E}">
        <p14:creationId xmlns:p14="http://schemas.microsoft.com/office/powerpoint/2010/main" val="35458081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Databases are Standardized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48553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There are many different standard databases.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In the </a:t>
            </a:r>
            <a:r>
              <a:rPr lang="en-US" altLang="en-US" sz="2400" kern="1200" dirty="0" smtClean="0">
                <a:solidFill>
                  <a:srgbClr val="000000"/>
                </a:solidFill>
                <a:latin typeface="Arial (Body)"/>
                <a:ea typeface="ＭＳ Ｐゴシック" charset="-128"/>
                <a:cs typeface="+mn-cs"/>
              </a:rPr>
              <a:t>UNIX and </a:t>
            </a:r>
            <a:r>
              <a:rPr lang="en-US" altLang="en-US" sz="2400" kern="1200" dirty="0">
                <a:solidFill>
                  <a:srgbClr val="000000"/>
                </a:solidFill>
                <a:latin typeface="Arial (Body)"/>
                <a:ea typeface="ＭＳ Ｐゴシック" charset="-128"/>
                <a:cs typeface="+mn-cs"/>
              </a:rPr>
              <a:t>open source markets: bsddb, gdbm, </a:t>
            </a:r>
            <a:r>
              <a:rPr lang="en-US" altLang="en-US" sz="2400" kern="1200" dirty="0" smtClean="0">
                <a:solidFill>
                  <a:srgbClr val="000000"/>
                </a:solidFill>
                <a:latin typeface="Arial (Body)"/>
                <a:ea typeface="ＭＳ Ｐゴシック" charset="-128"/>
                <a:cs typeface="+mn-cs"/>
              </a:rPr>
              <a:t>My</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S</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Q</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L</a:t>
            </a:r>
            <a:endParaRPr lang="en-US" altLang="en-US" sz="2400" kern="1200" dirty="0">
              <a:solidFill>
                <a:srgbClr val="000000"/>
              </a:solidFill>
              <a:latin typeface="Arial (Body)"/>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In the commercial markets: Microsoft Access, Informix, Oracle, Sybase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Information stored in a standard database can be accessed and manipulated via many different tools and languages.</a:t>
            </a:r>
          </a:p>
        </p:txBody>
      </p:sp>
    </p:spTree>
    <p:extLst>
      <p:ext uri="{BB962C8B-B14F-4D97-AF65-F5344CB8AC3E}">
        <p14:creationId xmlns:p14="http://schemas.microsoft.com/office/powerpoint/2010/main" val="14543574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Databases Store Relations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Recall our list representation of pixels.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was just a list of five numbers.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Who knew that the first two numbers were x and y positions, and the last three were </a:t>
            </a:r>
            <a:r>
              <a:rPr lang="en-US" altLang="en-US" sz="2400" kern="1200" dirty="0" smtClean="0">
                <a:solidFill>
                  <a:srgbClr val="000000"/>
                </a:solidFill>
                <a:latin typeface="Arial (Body)"/>
                <a:ea typeface="ＭＳ Ｐゴシック" charset="-128"/>
                <a:cs typeface="+mn-cs"/>
              </a:rPr>
              <a:t>R</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G</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B values</a:t>
            </a:r>
            <a:r>
              <a:rPr lang="en-US" altLang="en-US" sz="2400" kern="1200" dirty="0">
                <a:solidFill>
                  <a:srgbClr val="000000"/>
                </a:solidFill>
                <a:latin typeface="Arial (Body)"/>
                <a:ea typeface="ＭＳ Ｐゴシック" charset="-128"/>
                <a:cs typeface="+mn-cs"/>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Only us—it </a:t>
            </a:r>
            <a:r>
              <a:rPr lang="en-US" altLang="en-US" sz="2400" kern="1200" dirty="0" smtClean="0">
                <a:solidFill>
                  <a:srgbClr val="000000"/>
                </a:solidFill>
                <a:latin typeface="Arial (Body)"/>
                <a:ea typeface="ＭＳ Ｐゴシック" charset="-128"/>
                <a:cs typeface="+mn-cs"/>
              </a:rPr>
              <a:t>wasn</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t </a:t>
            </a:r>
            <a:r>
              <a:rPr lang="en-US" altLang="en-US" sz="2400" kern="1200" dirty="0">
                <a:solidFill>
                  <a:srgbClr val="000000"/>
                </a:solidFill>
                <a:latin typeface="Arial (Body)"/>
                <a:ea typeface="ＭＳ Ｐゴシック" charset="-128"/>
                <a:cs typeface="+mn-cs"/>
              </a:rPr>
              <a:t>recorded anywhere.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Databases can store </a:t>
            </a:r>
            <a:r>
              <a:rPr lang="en-US" altLang="en-US" sz="2400" b="1" kern="1200" dirty="0">
                <a:solidFill>
                  <a:srgbClr val="000000"/>
                </a:solidFill>
                <a:latin typeface="Arial (Body)"/>
                <a:ea typeface="ＭＳ Ｐゴシック" charset="-128"/>
              </a:rPr>
              <a:t>names</a:t>
            </a:r>
            <a:r>
              <a:rPr lang="en-US" altLang="en-US" sz="2400" kern="1200" dirty="0">
                <a:solidFill>
                  <a:srgbClr val="000000"/>
                </a:solidFill>
                <a:latin typeface="Arial (Body)"/>
                <a:ea typeface="ＭＳ Ｐゴシック" charset="-128"/>
              </a:rPr>
              <a:t> for the </a:t>
            </a:r>
            <a:r>
              <a:rPr lang="en-US" altLang="en-US" sz="2400" b="1" kern="1200" dirty="0">
                <a:solidFill>
                  <a:srgbClr val="000000"/>
                </a:solidFill>
                <a:latin typeface="Arial (Body)"/>
                <a:ea typeface="ＭＳ Ｐゴシック" charset="-128"/>
              </a:rPr>
              <a:t>fields</a:t>
            </a:r>
            <a:r>
              <a:rPr lang="en-US" altLang="en-US" sz="2400" kern="1200" dirty="0">
                <a:solidFill>
                  <a:srgbClr val="000000"/>
                </a:solidFill>
                <a:latin typeface="Arial (Body)"/>
                <a:ea typeface="ＭＳ Ｐゴシック" charset="-128"/>
              </a:rPr>
              <a:t> of data</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They can store which fields are important (and thus </a:t>
            </a:r>
            <a:r>
              <a:rPr lang="en-US" altLang="en-US" sz="2400" b="1" kern="1200" dirty="0">
                <a:solidFill>
                  <a:srgbClr val="000000"/>
                </a:solidFill>
                <a:latin typeface="Arial (Body)"/>
                <a:ea typeface="ＭＳ Ｐゴシック" charset="-128"/>
              </a:rPr>
              <a:t>indexed</a:t>
            </a:r>
            <a:r>
              <a:rPr lang="en-US" altLang="en-US" sz="2400" kern="1200" dirty="0">
                <a:solidFill>
                  <a:srgbClr val="000000"/>
                </a:solidFill>
                <a:latin typeface="Arial (Body)"/>
                <a:ea typeface="ＭＳ Ｐゴシック" charset="-128"/>
              </a:rPr>
              <a:t> for rapid access), and how fields are related (e.g., that each pixel has three color components, that each student has one transcript)</a:t>
            </a:r>
          </a:p>
        </p:txBody>
      </p:sp>
    </p:spTree>
    <p:extLst>
      <p:ext uri="{BB962C8B-B14F-4D97-AF65-F5344CB8AC3E}">
        <p14:creationId xmlns:p14="http://schemas.microsoft.com/office/powerpoint/2010/main" val="40665154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Simplest Databases in Python</a:t>
            </a:r>
            <a:endParaRPr lang="en-US" altLang="en-US" kern="1200" dirty="0">
              <a:latin typeface="Times New Roman" panose="02020603050405020304" pitchFamily="18" charset="0"/>
              <a:ea typeface="ＭＳ Ｐゴシック" charset="-128"/>
            </a:endParaRPr>
          </a:p>
        </p:txBody>
      </p:sp>
      <p:pic>
        <p:nvPicPr>
          <p:cNvPr id="3" name="Picture 2" descr="Computer code. The code has 5 lines. The lines read as follows. Line 1. right angle bracket right angle bracket right angle bracket import any d b m. This line is labeled, any d b m is a built-in database to Python. Line 2. right angle bracket right angle bracket right angle bracket d b equals any d b m period open left parenthesis double quote my d b m double quote comma double quote c double quote right parenthesis. Here, double quote c double quote is labeled, double quote C double quote for double quote create double quote the database. Line 3. right angle bracket right angle bracket right angle bracket d b left bracket double quote fred double quote right bracket equals double quote My wife is Wilma period double quote. Line 4. right angle bracket right angle bracket right angle bracket d b left bracket double quote barney double quote right bracket equals double quote My wife is Betty period double quote. In lines 3 and 4, double quote fred double quote and double quote barney double quote have been labeled, keys on which the database is indexed. Line 5. right angle bracket right angle bracket right angle bracket d b period close left parenthesis right parenthesis."/>
          <p:cNvPicPr>
            <a:picLocks noChangeAspect="1"/>
          </p:cNvPicPr>
          <p:nvPr/>
        </p:nvPicPr>
        <p:blipFill rotWithShape="1">
          <a:blip r:embed="rId2"/>
          <a:srcRect l="3174" t="1275" r="1407" b="9037"/>
          <a:stretch/>
        </p:blipFill>
        <p:spPr>
          <a:xfrm>
            <a:off x="644978" y="2024742"/>
            <a:ext cx="7854043" cy="3608615"/>
          </a:xfrm>
          <a:prstGeom prst="rect">
            <a:avLst/>
          </a:prstGeom>
        </p:spPr>
      </p:pic>
    </p:spTree>
    <p:extLst>
      <p:ext uri="{BB962C8B-B14F-4D97-AF65-F5344CB8AC3E}">
        <p14:creationId xmlns:p14="http://schemas.microsoft.com/office/powerpoint/2010/main" val="2836281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When Use Each?</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400" dirty="0">
                <a:latin typeface="+mn-lt"/>
              </a:rPr>
              <a:t>Bigger sites should use </a:t>
            </a:r>
            <a:r>
              <a:rPr lang="en-US" altLang="en-US" sz="2400" dirty="0" smtClean="0">
                <a:latin typeface="+mn-lt"/>
              </a:rPr>
              <a:t>X</a:t>
            </a:r>
            <a:r>
              <a:rPr lang="en-US" altLang="en-US" sz="100" dirty="0" smtClean="0">
                <a:latin typeface="+mn-lt"/>
              </a:rPr>
              <a:t>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and </a:t>
            </a:r>
            <a:r>
              <a:rPr lang="en-US" altLang="en-US" sz="2400" dirty="0" smtClean="0">
                <a:latin typeface="+mn-lt"/>
              </a:rPr>
              <a:t>C</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S</a:t>
            </a:r>
            <a:endParaRPr lang="en-US" altLang="en-US" sz="2400" dirty="0">
              <a:latin typeface="+mn-lt"/>
            </a:endParaRPr>
          </a:p>
          <a:p>
            <a:pPr eaLnBrk="1" hangingPunct="1"/>
            <a:r>
              <a:rPr lang="en-US" altLang="en-US" sz="2400" dirty="0" smtClean="0">
                <a:latin typeface="+mn-lt"/>
              </a:rPr>
              <a:t>X</a:t>
            </a:r>
            <a:r>
              <a:rPr lang="en-US" altLang="en-US" sz="100" dirty="0" smtClean="0">
                <a:latin typeface="+mn-lt"/>
              </a:rPr>
              <a:t>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enforces </a:t>
            </a:r>
            <a:r>
              <a:rPr lang="en-US" altLang="en-US" sz="2400" b="1" dirty="0">
                <a:latin typeface="+mn-lt"/>
              </a:rPr>
              <a:t>accessibility</a:t>
            </a:r>
            <a:r>
              <a:rPr lang="en-US" altLang="en-US" sz="2400" dirty="0">
                <a:latin typeface="+mn-lt"/>
              </a:rPr>
              <a:t> requirements so that your documents can be read by Braille browsers and audio browsers.</a:t>
            </a:r>
          </a:p>
          <a:p>
            <a:pPr eaLnBrk="1" hangingPunct="1"/>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is easiest for simple websites.</a:t>
            </a:r>
          </a:p>
          <a:p>
            <a:pPr eaLnBrk="1" hangingPunct="1"/>
            <a:r>
              <a:rPr lang="en-US" altLang="en-US" sz="2400" dirty="0">
                <a:latin typeface="+mn-lt"/>
              </a:rPr>
              <a:t>For most of this lecture, </a:t>
            </a:r>
            <a:r>
              <a:rPr lang="en-US" altLang="en-US" sz="2400" dirty="0" smtClean="0">
                <a:latin typeface="+mn-lt"/>
              </a:rPr>
              <a:t>we</a:t>
            </a:r>
            <a:r>
              <a:rPr lang="fr-FR" altLang="ja-JP" sz="2400" dirty="0" smtClean="0">
                <a:latin typeface="+mn-lt"/>
              </a:rPr>
              <a:t>’</a:t>
            </a:r>
            <a:r>
              <a:rPr lang="en-US" altLang="en-US" sz="2400" dirty="0" smtClean="0">
                <a:latin typeface="+mn-lt"/>
              </a:rPr>
              <a:t>ll </a:t>
            </a:r>
            <a:r>
              <a:rPr lang="en-US" altLang="en-US" sz="2400" dirty="0">
                <a:latin typeface="+mn-lt"/>
              </a:rPr>
              <a:t>be focusing on </a:t>
            </a:r>
            <a:r>
              <a:rPr lang="en-US" altLang="en-US" sz="2400" dirty="0" smtClean="0">
                <a:latin typeface="+mn-lt"/>
              </a:rPr>
              <a:t>X</a:t>
            </a:r>
            <a:r>
              <a:rPr lang="en-US" altLang="en-US" sz="100" dirty="0" smtClean="0">
                <a:latin typeface="+mn-lt"/>
              </a:rPr>
              <a:t>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a:t>
            </a:r>
            <a:r>
              <a:rPr lang="en-US" altLang="en-US" sz="2400" dirty="0">
                <a:latin typeface="+mn-lt"/>
              </a:rPr>
              <a:t>, but </a:t>
            </a:r>
            <a:r>
              <a:rPr lang="en-US" altLang="en-US" sz="2400" dirty="0" smtClean="0">
                <a:latin typeface="+mn-lt"/>
              </a:rPr>
              <a:t>we</a:t>
            </a:r>
            <a:r>
              <a:rPr lang="fr-FR" altLang="ja-JP" sz="2400" dirty="0" smtClean="0">
                <a:latin typeface="+mn-lt"/>
              </a:rPr>
              <a:t>’</a:t>
            </a:r>
            <a:r>
              <a:rPr lang="en-US" altLang="en-US" sz="2400" dirty="0" smtClean="0">
                <a:latin typeface="+mn-lt"/>
              </a:rPr>
              <a:t>ll </a:t>
            </a:r>
            <a:r>
              <a:rPr lang="en-US" altLang="en-US" sz="2400" dirty="0">
                <a:latin typeface="+mn-lt"/>
              </a:rPr>
              <a:t>just use </a:t>
            </a:r>
            <a:r>
              <a:rPr lang="en-IN" altLang="ja-JP" sz="2400" dirty="0" smtClean="0">
                <a:latin typeface="+mn-lt"/>
              </a:rPr>
              <a:t>“</a:t>
            </a:r>
            <a:r>
              <a:rPr lang="en-US" altLang="ja-JP" sz="2400" dirty="0" smtClean="0">
                <a:latin typeface="+mn-lt"/>
              </a:rPr>
              <a:t>H</a:t>
            </a:r>
            <a:r>
              <a:rPr lang="en-US" altLang="ja-JP" sz="100" dirty="0" smtClean="0">
                <a:latin typeface="+mn-lt"/>
              </a:rPr>
              <a:t> </a:t>
            </a:r>
            <a:r>
              <a:rPr lang="en-US" altLang="ja-JP" sz="2400" dirty="0" smtClean="0">
                <a:latin typeface="+mn-lt"/>
              </a:rPr>
              <a:t>T</a:t>
            </a:r>
            <a:r>
              <a:rPr lang="en-US" altLang="ja-JP" sz="100" dirty="0" smtClean="0">
                <a:latin typeface="+mn-lt"/>
              </a:rPr>
              <a:t> </a:t>
            </a:r>
            <a:r>
              <a:rPr lang="en-US" altLang="ja-JP" sz="2400" dirty="0" smtClean="0">
                <a:latin typeface="+mn-lt"/>
              </a:rPr>
              <a:t>M</a:t>
            </a:r>
            <a:r>
              <a:rPr lang="en-US" altLang="ja-JP" sz="100" dirty="0" smtClean="0">
                <a:latin typeface="+mn-lt"/>
              </a:rPr>
              <a:t> </a:t>
            </a:r>
            <a:r>
              <a:rPr lang="en-US" altLang="ja-JP" sz="2400" dirty="0" smtClean="0">
                <a:latin typeface="+mn-lt"/>
              </a:rPr>
              <a:t>L</a:t>
            </a:r>
            <a:r>
              <a:rPr lang="en-IN" altLang="ja-JP" sz="2400" dirty="0" smtClean="0">
                <a:latin typeface="+mn-lt"/>
              </a:rPr>
              <a:t>”</a:t>
            </a:r>
            <a:r>
              <a:rPr lang="en-US" altLang="ja-JP" sz="2400" dirty="0" smtClean="0">
                <a:latin typeface="+mn-lt"/>
              </a:rPr>
              <a:t> </a:t>
            </a:r>
            <a:r>
              <a:rPr lang="en-US" altLang="ja-JP" sz="2400" dirty="0">
                <a:latin typeface="+mn-lt"/>
              </a:rPr>
              <a:t>generically.</a:t>
            </a:r>
          </a:p>
          <a:p>
            <a:pPr lvl="1" eaLnBrk="1" hangingPunct="1"/>
            <a:r>
              <a:rPr lang="en-US" altLang="en-US" sz="2400" dirty="0" smtClean="0">
                <a:latin typeface="+mn-lt"/>
              </a:rPr>
              <a:t>We</a:t>
            </a:r>
            <a:r>
              <a:rPr lang="fr-FR" altLang="ja-JP" sz="2400" dirty="0" smtClean="0">
                <a:latin typeface="+mn-lt"/>
              </a:rPr>
              <a:t>’</a:t>
            </a:r>
            <a:r>
              <a:rPr lang="en-US" altLang="en-US" sz="2400" dirty="0" smtClean="0">
                <a:latin typeface="+mn-lt"/>
              </a:rPr>
              <a:t>re </a:t>
            </a:r>
            <a:r>
              <a:rPr lang="en-US" altLang="en-US" sz="2400" dirty="0">
                <a:latin typeface="+mn-lt"/>
              </a:rPr>
              <a:t>not going to get into much of the formatting side of </a:t>
            </a:r>
            <a:r>
              <a:rPr lang="en-US" altLang="en-US" sz="2400" dirty="0" smtClean="0">
                <a:latin typeface="+mn-lt"/>
              </a:rPr>
              <a:t>X</a:t>
            </a:r>
            <a:r>
              <a:rPr lang="en-US" altLang="en-US" sz="100" dirty="0" smtClean="0">
                <a:latin typeface="+mn-lt"/>
              </a:rPr>
              <a:t> </a:t>
            </a:r>
            <a:r>
              <a:rPr lang="en-US" altLang="en-US" sz="2400" dirty="0" smtClean="0">
                <a:latin typeface="+mn-lt"/>
              </a:rPr>
              <a:t>H</a:t>
            </a:r>
            <a:r>
              <a:rPr lang="en-US" altLang="en-US" sz="100" dirty="0" smtClean="0">
                <a:latin typeface="+mn-lt"/>
              </a:rPr>
              <a:t> </a:t>
            </a:r>
            <a:r>
              <a:rPr lang="en-US" altLang="en-US" sz="2400" dirty="0" smtClean="0">
                <a:latin typeface="+mn-lt"/>
              </a:rPr>
              <a:t>T</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L </a:t>
            </a:r>
            <a:r>
              <a:rPr lang="en-US" altLang="en-US" sz="2400" dirty="0">
                <a:latin typeface="+mn-lt"/>
              </a:rPr>
              <a:t>nor </a:t>
            </a:r>
            <a:r>
              <a:rPr lang="en-US" altLang="en-US" sz="2400" dirty="0" smtClean="0">
                <a:latin typeface="+mn-lt"/>
              </a:rPr>
              <a:t>C</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S—detailed</a:t>
            </a:r>
            <a:r>
              <a:rPr lang="en-US" altLang="en-US" sz="2400" dirty="0">
                <a:latin typeface="+mn-lt"/>
              </a:rPr>
              <a:t>, and isn</a:t>
            </a:r>
            <a:r>
              <a:rPr lang="fr-FR" altLang="ja-JP" sz="2400" dirty="0">
                <a:latin typeface="+mn-lt"/>
              </a:rPr>
              <a:t>'</a:t>
            </a:r>
            <a:r>
              <a:rPr lang="en-US" altLang="en-US" sz="2400" dirty="0">
                <a:latin typeface="+mn-lt"/>
              </a:rPr>
              <a:t>t the same on all browsers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4721698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Accessing Our Simple Database</a:t>
            </a:r>
            <a:endParaRPr lang="en-US" altLang="en-US" sz="2000" b="0" kern="1200" dirty="0">
              <a:latin typeface="Times New Roman" panose="02020603050405020304" pitchFamily="18" charset="0"/>
              <a:ea typeface="ＭＳ Ｐゴシック" charset="-128"/>
            </a:endParaRPr>
          </a:p>
        </p:txBody>
      </p:sp>
      <p:pic>
        <p:nvPicPr>
          <p:cNvPr id="8" name="Picture 7" descr="Computer code has 5 lines. The lines read as follows. Line 1. right angle bracket right angle bracket right angle bracket d b equals any d b m period open left parenthesis double quote my d b m double quote comma double quote r double quote right parenthesis. Here, double quote r double quote  is labeled, Now, open for reading. Line 2. right angle bracket right angle bracket right angle bracket print d b period keys left parenthesis right parenthesis. Corresponding output reads, left bracket single quote barney single quote comma single quote fred single quote right bracket. Line 3. right angle bracket right angle bracket right angle bracket print d b left bracket single quote barney single quote right bracket. Corresponding output reads, My wife is Betty period. Line 4. right angle bracket right angle bracket right angle bracket for k in d b period keys left parenthesis right parenthesis colon. Line 7. Incomplete lines of code. print d b left bracket k right bracket. Line 8. Incomplete lines of code. Corresponding output reads, My wife is Betty period. My wife is Wilma period. Line 5. right angle bracket right angle bracket right angle bracket d b period close left parenthesis right parenthesis."/>
          <p:cNvPicPr>
            <a:picLocks noChangeAspect="1"/>
          </p:cNvPicPr>
          <p:nvPr/>
        </p:nvPicPr>
        <p:blipFill rotWithShape="1">
          <a:blip r:embed="rId2"/>
          <a:srcRect b="8151"/>
          <a:stretch/>
        </p:blipFill>
        <p:spPr>
          <a:xfrm>
            <a:off x="575966" y="1790155"/>
            <a:ext cx="7992067" cy="3649876"/>
          </a:xfrm>
          <a:prstGeom prst="rect">
            <a:avLst/>
          </a:prstGeom>
        </p:spPr>
      </p:pic>
    </p:spTree>
    <p:extLst>
      <p:ext uri="{BB962C8B-B14F-4D97-AF65-F5344CB8AC3E}">
        <p14:creationId xmlns:p14="http://schemas.microsoft.com/office/powerpoint/2010/main" val="19811333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Disadvantages of the Simple Database</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p:txBody>
          <a:bodyPr/>
          <a:lstStyle/>
          <a:p>
            <a:pPr eaLnBrk="1" hangingPunct="1"/>
            <a:r>
              <a:rPr lang="en-US" altLang="en-US" sz="2400" dirty="0">
                <a:latin typeface="+mn-lt"/>
              </a:rPr>
              <a:t>Keys and values can only be simple strings.</a:t>
            </a:r>
          </a:p>
          <a:p>
            <a:pPr eaLnBrk="1" hangingPunct="1"/>
            <a:r>
              <a:rPr lang="en-US" altLang="en-US" sz="2400" dirty="0">
                <a:latin typeface="+mn-lt"/>
              </a:rPr>
              <a:t>Can only have a single index.</a:t>
            </a:r>
          </a:p>
          <a:p>
            <a:pPr lvl="1" eaLnBrk="1" hangingPunct="1"/>
            <a:r>
              <a:rPr lang="en-US" altLang="en-US" sz="2400" dirty="0" smtClean="0">
                <a:latin typeface="+mn-lt"/>
              </a:rPr>
              <a:t>Can</a:t>
            </a:r>
            <a:r>
              <a:rPr lang="fr-FR" altLang="ja-JP" sz="2400" dirty="0" smtClean="0">
                <a:latin typeface="+mn-lt"/>
              </a:rPr>
              <a:t>’</a:t>
            </a:r>
            <a:r>
              <a:rPr lang="en-US" altLang="en-US" sz="2400" dirty="0" smtClean="0">
                <a:latin typeface="+mn-lt"/>
              </a:rPr>
              <a:t>t </a:t>
            </a:r>
            <a:r>
              <a:rPr lang="en-US" altLang="en-US" sz="2400" dirty="0">
                <a:latin typeface="+mn-lt"/>
              </a:rPr>
              <a:t>index, say, on last name and </a:t>
            </a:r>
            <a:r>
              <a:rPr lang="en-US" altLang="en-US" sz="2400" dirty="0" smtClean="0">
                <a:latin typeface="+mn-lt"/>
              </a:rPr>
              <a:t>S</a:t>
            </a:r>
            <a:r>
              <a:rPr lang="en-US" altLang="en-US" sz="100" dirty="0" smtClean="0">
                <a:latin typeface="+mn-lt"/>
              </a:rPr>
              <a:t> </a:t>
            </a:r>
            <a:r>
              <a:rPr lang="en-US" altLang="en-US" sz="2400" dirty="0" smtClean="0">
                <a:latin typeface="+mn-lt"/>
              </a:rPr>
              <a:t>S</a:t>
            </a:r>
            <a:r>
              <a:rPr lang="en-US" altLang="en-US" sz="100" dirty="0" smtClean="0">
                <a:latin typeface="+mn-lt"/>
              </a:rPr>
              <a:t> </a:t>
            </a:r>
            <a:r>
              <a:rPr lang="en-US" altLang="en-US" sz="2400" dirty="0" smtClean="0">
                <a:latin typeface="+mn-lt"/>
              </a:rPr>
              <a:t>N</a:t>
            </a:r>
            <a:r>
              <a:rPr lang="en-US" altLang="en-US" sz="2400" dirty="0">
                <a:latin typeface="+mn-lt"/>
              </a:rPr>
              <a:t>.</a:t>
            </a:r>
          </a:p>
          <a:p>
            <a:pPr eaLnBrk="1" hangingPunct="1"/>
            <a:r>
              <a:rPr lang="en-US" altLang="en-US" sz="2400" dirty="0" smtClean="0">
                <a:latin typeface="+mn-lt"/>
              </a:rPr>
              <a:t>Doesn</a:t>
            </a:r>
            <a:r>
              <a:rPr lang="fr-FR" altLang="ja-JP" sz="2400" dirty="0" smtClean="0">
                <a:latin typeface="+mn-lt"/>
              </a:rPr>
              <a:t>’</a:t>
            </a:r>
            <a:r>
              <a:rPr lang="en-US" altLang="en-US" sz="2400" dirty="0" smtClean="0">
                <a:latin typeface="+mn-lt"/>
              </a:rPr>
              <a:t>t </a:t>
            </a:r>
            <a:r>
              <a:rPr lang="en-US" altLang="en-US" sz="2400" dirty="0">
                <a:latin typeface="+mn-lt"/>
              </a:rPr>
              <a:t>store field names.</a:t>
            </a:r>
          </a:p>
          <a:p>
            <a:pPr eaLnBrk="1" hangingPunct="1"/>
            <a:r>
              <a:rPr lang="en-US" altLang="en-US" sz="2400" dirty="0" smtClean="0">
                <a:latin typeface="+mn-lt"/>
              </a:rPr>
              <a:t>There</a:t>
            </a:r>
            <a:r>
              <a:rPr lang="fr-FR" altLang="ja-JP" sz="2400" dirty="0" smtClean="0">
                <a:latin typeface="+mn-lt"/>
              </a:rPr>
              <a:t>’</a:t>
            </a:r>
            <a:r>
              <a:rPr lang="en-US" altLang="en-US" sz="2400" dirty="0" smtClean="0">
                <a:latin typeface="+mn-lt"/>
              </a:rPr>
              <a:t>s </a:t>
            </a:r>
            <a:r>
              <a:rPr lang="en-US" altLang="en-US" sz="2400" dirty="0">
                <a:latin typeface="+mn-lt"/>
              </a:rPr>
              <a:t>no real search or manipulation capability built in other than simply using Python</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1483340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Shelves Store Anything</a:t>
            </a:r>
            <a:endParaRPr lang="en-US" altLang="en-US" sz="2000" b="0" kern="1200" dirty="0">
              <a:latin typeface="Times New Roman" panose="02020603050405020304" pitchFamily="18" charset="0"/>
              <a:ea typeface="ＭＳ Ｐゴシック" charset="-128"/>
            </a:endParaRPr>
          </a:p>
        </p:txBody>
      </p:sp>
      <p:pic>
        <p:nvPicPr>
          <p:cNvPr id="3" name="Picture 2" descr="The code has 9 lines. The lines read as follows. Line 1. right angle bracket right angle bracket right angle bracket import shelve. Line 2. right angle bracket right angle bracket right angle bracket d b equals shelve period open left parenthesis double quote my shelf double quote comma double quote c double quote right parenthesis. Line 3. right angle bracket right angle bracket right angle bracket d b left bracket double quote one double quote right bracket equals left bracket double quote This is double quote comma left bracket double quote a double quote comma double quote list double quote right bracket right bracket. Line 4. right angle bracket right angle bracket right angle bracket d b left bracket double quote two double quote right bracket equals 12. Line 5. right angle bracket right angle bracket right angle bracket d b period close left parenthesis right parenthesis. Line 6. right angle bracket right angle bracket right angle bracket d b equals shelve period open left parenthesis double quote my shelf double quote comma double quote r double quote right parenthesis. Line 7. right angle bracket right angle bracket right angle bracket print d b period keys left parenthesis right parenthesis. Corresponding output reads, left bracket single quote two single quote comma single quote one single quote right bracket. Line 8. right angle bracket right angle bracket right angle bracket print d b left bracket single quote one single quote right bracket. Corresponding output reads, left bracket single quote This is single quote comma left bracket single quote a single quote comma single quote list single quote right bracket right bracket. Line 11. right angle bracket right angle bracket right angle bracket print d b left bracket single quote two single quote right bracket. Line 9. 12."/>
          <p:cNvPicPr>
            <a:picLocks noChangeAspect="1"/>
          </p:cNvPicPr>
          <p:nvPr/>
        </p:nvPicPr>
        <p:blipFill rotWithShape="1">
          <a:blip r:embed="rId2"/>
          <a:srcRect t="2211" b="3748"/>
          <a:stretch/>
        </p:blipFill>
        <p:spPr>
          <a:xfrm>
            <a:off x="457200" y="1531285"/>
            <a:ext cx="3851897" cy="3945466"/>
          </a:xfrm>
          <a:prstGeom prst="rect">
            <a:avLst/>
          </a:prstGeom>
        </p:spPr>
      </p:pic>
      <p:sp>
        <p:nvSpPr>
          <p:cNvPr id="4" name="Text Placeholder 3"/>
          <p:cNvSpPr>
            <a:spLocks noGrp="1"/>
          </p:cNvSpPr>
          <p:nvPr>
            <p:ph type="body" idx="2"/>
          </p:nvPr>
        </p:nvSpPr>
        <p:spPr>
          <a:xfrm>
            <a:off x="457199" y="5576856"/>
            <a:ext cx="8229601" cy="800189"/>
          </a:xfrm>
        </p:spPr>
        <p:txBody>
          <a:bodyPr wrap="square" lIns="91425" tIns="91425" rIns="91425" bIns="91425" anchor="ctr">
            <a:spAutoFit/>
          </a:bodyPr>
          <a:lstStyle/>
          <a:p>
            <a:pPr marL="0" lvl="0" indent="0">
              <a:spcAft>
                <a:spcPct val="0"/>
              </a:spcAft>
              <a:buNone/>
              <a:defRPr/>
            </a:pPr>
            <a:r>
              <a:rPr lang="en-US" sz="2000" kern="1200" dirty="0">
                <a:solidFill>
                  <a:srgbClr val="000000"/>
                </a:solidFill>
                <a:latin typeface="Arial (Body)"/>
                <a:ea typeface="ＭＳ Ｐゴシック" charset="-128"/>
                <a:cs typeface="+mn-cs"/>
              </a:rPr>
              <a:t>Can use shelves to store in standardized database formats, but not really useful for Python-specific data.</a:t>
            </a:r>
          </a:p>
        </p:txBody>
      </p:sp>
    </p:spTree>
    <p:extLst>
      <p:ext uri="{BB962C8B-B14F-4D97-AF65-F5344CB8AC3E}">
        <p14:creationId xmlns:p14="http://schemas.microsoft.com/office/powerpoint/2010/main" val="6905875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Well, not Quite Anything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56248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Can we use the shelve module to store and retrieve our media?</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not made for data like that.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Lists of pictures </a:t>
            </a:r>
            <a:r>
              <a:rPr lang="en-US" altLang="en-US" sz="2400" kern="1200" dirty="0" smtClean="0">
                <a:solidFill>
                  <a:srgbClr val="000000"/>
                </a:solidFill>
                <a:latin typeface="Arial (Body)"/>
                <a:ea typeface="ＭＳ Ｐゴシック" charset="-128"/>
                <a:cs typeface="+mn-cs"/>
              </a:rPr>
              <a:t>didn</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t </a:t>
            </a:r>
            <a:r>
              <a:rPr lang="en-US" altLang="en-US" sz="2400" kern="1200" dirty="0">
                <a:solidFill>
                  <a:srgbClr val="000000"/>
                </a:solidFill>
                <a:latin typeface="Arial (Body)"/>
                <a:ea typeface="ＭＳ Ｐゴシック" charset="-128"/>
                <a:cs typeface="+mn-cs"/>
              </a:rPr>
              <a:t>come back from the database the way they were stored.</a:t>
            </a:r>
          </a:p>
          <a:p>
            <a:pPr lvl="2" fontAlgn="base">
              <a:spcAft>
                <a:spcPct val="0"/>
              </a:spcAft>
            </a:pPr>
            <a:r>
              <a:rPr lang="en-US" altLang="en-US" sz="2400" kern="1200" dirty="0">
                <a:solidFill>
                  <a:srgbClr val="000000"/>
                </a:solidFill>
                <a:latin typeface="Arial (Body)"/>
                <a:ea typeface="ＭＳ Ｐゴシック" charset="-128"/>
                <a:cs typeface="+mn-cs"/>
              </a:rPr>
              <a:t>Lists got mangled: Sub-lists in sub-lists, etc.</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Media have many, many more elements than simple databases can handle.</a:t>
            </a:r>
          </a:p>
        </p:txBody>
      </p:sp>
    </p:spTree>
    <p:extLst>
      <p:ext uri="{BB962C8B-B14F-4D97-AF65-F5344CB8AC3E}">
        <p14:creationId xmlns:p14="http://schemas.microsoft.com/office/powerpoint/2010/main" val="19686881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Powerful, Relational Databases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Modern databases are mostly </a:t>
            </a:r>
            <a:r>
              <a:rPr lang="en-US" altLang="en-US" sz="2400" b="1" kern="1200" dirty="0">
                <a:solidFill>
                  <a:srgbClr val="000000"/>
                </a:solidFill>
                <a:latin typeface="Arial (Body)"/>
                <a:ea typeface="ＭＳ Ｐゴシック" charset="-128"/>
              </a:rPr>
              <a:t>relational</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Relational databases store information in </a:t>
            </a:r>
            <a:r>
              <a:rPr lang="en-US" altLang="en-US" sz="2400" b="1" kern="1200" dirty="0">
                <a:solidFill>
                  <a:srgbClr val="000000"/>
                </a:solidFill>
                <a:latin typeface="Arial (Body)"/>
                <a:ea typeface="ＭＳ Ｐゴシック" charset="-128"/>
              </a:rPr>
              <a:t>tables</a:t>
            </a:r>
            <a:r>
              <a:rPr lang="en-US" altLang="en-US" sz="2400" kern="1200" dirty="0">
                <a:solidFill>
                  <a:srgbClr val="000000"/>
                </a:solidFill>
                <a:latin typeface="Arial (Body)"/>
                <a:ea typeface="ＭＳ Ｐゴシック" charset="-128"/>
              </a:rPr>
              <a:t> where </a:t>
            </a:r>
            <a:r>
              <a:rPr lang="en-US" altLang="en-US" sz="2400" b="1" kern="1200" dirty="0">
                <a:solidFill>
                  <a:srgbClr val="000000"/>
                </a:solidFill>
                <a:latin typeface="Arial (Body)"/>
                <a:ea typeface="ＭＳ Ｐゴシック" charset="-128"/>
              </a:rPr>
              <a:t>columns</a:t>
            </a:r>
            <a:r>
              <a:rPr lang="en-US" altLang="en-US" sz="2400" kern="1200" dirty="0">
                <a:solidFill>
                  <a:srgbClr val="000000"/>
                </a:solidFill>
                <a:latin typeface="Arial (Body)"/>
                <a:ea typeface="ＭＳ Ｐゴシック" charset="-128"/>
              </a:rPr>
              <a:t> of information are named and </a:t>
            </a:r>
            <a:r>
              <a:rPr lang="en-US" altLang="en-US" sz="2400" b="1" kern="1200" dirty="0">
                <a:solidFill>
                  <a:srgbClr val="000000"/>
                </a:solidFill>
                <a:latin typeface="Arial (Body)"/>
                <a:ea typeface="ＭＳ Ｐゴシック" charset="-128"/>
              </a:rPr>
              <a:t>rows</a:t>
            </a:r>
            <a:r>
              <a:rPr lang="en-US" altLang="en-US" sz="2400" kern="1200" dirty="0">
                <a:solidFill>
                  <a:srgbClr val="000000"/>
                </a:solidFill>
                <a:latin typeface="Arial (Body)"/>
                <a:ea typeface="ＭＳ Ｐゴシック" charset="-128"/>
              </a:rPr>
              <a:t> of data are assumed to be related.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You work with multiple tables to store complex relationships.</a:t>
            </a:r>
          </a:p>
        </p:txBody>
      </p:sp>
    </p:spTree>
    <p:extLst>
      <p:ext uri="{BB962C8B-B14F-4D97-AF65-F5344CB8AC3E}">
        <p14:creationId xmlns:p14="http://schemas.microsoft.com/office/powerpoint/2010/main" val="22675706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Simple Table</a:t>
            </a:r>
            <a:endParaRPr lang="en-US" altLang="en-US" kern="1200" dirty="0">
              <a:latin typeface="Times New Roman" panose="02020603050405020304" pitchFamily="18" charset="0"/>
              <a:ea typeface="ＭＳ Ｐゴシック" charset="-128"/>
            </a:endParaRPr>
          </a:p>
        </p:txBody>
      </p:sp>
      <p:pic>
        <p:nvPicPr>
          <p:cNvPr id="3" name="Picture 2" descr="The table has 3 rows and 2 columns. The column headers are labeled as fields. The row entries are as follows. Row 1. Name, Mark. Age, 40. A label pointing to row 1 reads, The implied relation of this row is that Mark is 40 years old. Row 2. Name, Mathew. Age, 11. Row 3. Name, Brian. Age, 38."/>
          <p:cNvPicPr>
            <a:picLocks noChangeAspect="1"/>
          </p:cNvPicPr>
          <p:nvPr/>
        </p:nvPicPr>
        <p:blipFill>
          <a:blip r:embed="rId3"/>
          <a:stretch>
            <a:fillRect/>
          </a:stretch>
        </p:blipFill>
        <p:spPr>
          <a:xfrm>
            <a:off x="612305" y="1763337"/>
            <a:ext cx="7919390" cy="3956647"/>
          </a:xfrm>
          <a:prstGeom prst="rect">
            <a:avLst/>
          </a:prstGeom>
        </p:spPr>
      </p:pic>
    </p:spTree>
    <p:extLst>
      <p:ext uri="{BB962C8B-B14F-4D97-AF65-F5344CB8AC3E}">
        <p14:creationId xmlns:p14="http://schemas.microsoft.com/office/powerpoint/2010/main" val="27887414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More Complex Tables</a:t>
            </a:r>
            <a:endParaRPr lang="en-US" altLang="en-US" kern="1200" dirty="0">
              <a:latin typeface="Times New Roman" panose="02020603050405020304" pitchFamily="18" charset="0"/>
              <a:ea typeface="ＭＳ Ｐゴシック" charset="-128"/>
            </a:endParaRPr>
          </a:p>
        </p:txBody>
      </p:sp>
      <p:graphicFrame>
        <p:nvGraphicFramePr>
          <p:cNvPr id="3" name="Table 2"/>
          <p:cNvGraphicFramePr>
            <a:graphicFrameLocks noGrp="1"/>
          </p:cNvGraphicFramePr>
          <p:nvPr>
            <p:extLst>
              <p:ext uri="{D42A27DB-BD31-4B8C-83A1-F6EECF244321}">
                <p14:modId xmlns:p14="http://schemas.microsoft.com/office/powerpoint/2010/main" val="1678789693"/>
              </p:ext>
            </p:extLst>
          </p:nvPr>
        </p:nvGraphicFramePr>
        <p:xfrm>
          <a:off x="446318" y="2099132"/>
          <a:ext cx="3537854" cy="1313538"/>
        </p:xfrm>
        <a:graphic>
          <a:graphicData uri="http://schemas.openxmlformats.org/drawingml/2006/table">
            <a:tbl>
              <a:tblPr firstRow="1" bandRow="1">
                <a:tableStyleId>{5940675A-B579-460E-94D1-54222C63F5DA}</a:tableStyleId>
              </a:tblPr>
              <a:tblGrid>
                <a:gridCol w="1872339">
                  <a:extLst>
                    <a:ext uri="{9D8B030D-6E8A-4147-A177-3AD203B41FA5}">
                      <a16:colId xmlns:a16="http://schemas.microsoft.com/office/drawing/2014/main" val="2030513609"/>
                    </a:ext>
                  </a:extLst>
                </a:gridCol>
                <a:gridCol w="1665515">
                  <a:extLst>
                    <a:ext uri="{9D8B030D-6E8A-4147-A177-3AD203B41FA5}">
                      <a16:colId xmlns:a16="http://schemas.microsoft.com/office/drawing/2014/main" val="4137574497"/>
                    </a:ext>
                  </a:extLst>
                </a:gridCol>
              </a:tblGrid>
              <a:tr h="43784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Picture</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PictureI</a:t>
                      </a:r>
                      <a:r>
                        <a:rPr kumimoji="0" lang="en-US" sz="100" b="0" i="0" u="none" strike="noStrike" cap="none" normalizeH="0" baseline="0" dirty="0" smtClean="0">
                          <a:ln>
                            <a:noFill/>
                          </a:ln>
                          <a:solidFill>
                            <a:schemeClr val="tx1"/>
                          </a:solidFill>
                          <a:effectLst/>
                          <a:latin typeface="+mn-lt"/>
                        </a:rPr>
                        <a:t> </a:t>
                      </a:r>
                      <a:r>
                        <a:rPr kumimoji="0" lang="en-US" sz="2000" b="0" i="0" u="none" strike="noStrike" cap="none" normalizeH="0" baseline="0" dirty="0" smtClean="0">
                          <a:ln>
                            <a:noFill/>
                          </a:ln>
                          <a:solidFill>
                            <a:schemeClr val="tx1"/>
                          </a:solidFill>
                          <a:effectLst/>
                          <a:latin typeface="+mn-lt"/>
                        </a:rPr>
                        <a:t>D</a:t>
                      </a:r>
                    </a:p>
                  </a:txBody>
                  <a:tcPr horzOverflow="overflow"/>
                </a:tc>
                <a:extLst>
                  <a:ext uri="{0D108BD9-81ED-4DB2-BD59-A6C34878D82A}">
                    <a16:rowId xmlns:a16="http://schemas.microsoft.com/office/drawing/2014/main" val="3066828234"/>
                  </a:ext>
                </a:extLst>
              </a:tr>
              <a:tr h="43784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Class1.jpg</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P1</a:t>
                      </a:r>
                    </a:p>
                  </a:txBody>
                  <a:tcPr horzOverflow="overflow"/>
                </a:tc>
                <a:extLst>
                  <a:ext uri="{0D108BD9-81ED-4DB2-BD59-A6C34878D82A}">
                    <a16:rowId xmlns:a16="http://schemas.microsoft.com/office/drawing/2014/main" val="2525610283"/>
                  </a:ext>
                </a:extLst>
              </a:tr>
              <a:tr h="43784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Class2.jpg</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P2</a:t>
                      </a:r>
                    </a:p>
                  </a:txBody>
                  <a:tcPr horzOverflow="overflow"/>
                </a:tc>
                <a:extLst>
                  <a:ext uri="{0D108BD9-81ED-4DB2-BD59-A6C34878D82A}">
                    <a16:rowId xmlns:a16="http://schemas.microsoft.com/office/drawing/2014/main" val="373970982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350474022"/>
              </p:ext>
            </p:extLst>
          </p:nvPr>
        </p:nvGraphicFramePr>
        <p:xfrm>
          <a:off x="4555672" y="2082801"/>
          <a:ext cx="3869872" cy="1584776"/>
        </p:xfrm>
        <a:graphic>
          <a:graphicData uri="http://schemas.openxmlformats.org/drawingml/2006/table">
            <a:tbl>
              <a:tblPr firstRow="1" bandRow="1">
                <a:tableStyleId>{5940675A-B579-460E-94D1-54222C63F5DA}</a:tableStyleId>
              </a:tblPr>
              <a:tblGrid>
                <a:gridCol w="1959428">
                  <a:extLst>
                    <a:ext uri="{9D8B030D-6E8A-4147-A177-3AD203B41FA5}">
                      <a16:colId xmlns:a16="http://schemas.microsoft.com/office/drawing/2014/main" val="641079991"/>
                    </a:ext>
                  </a:extLst>
                </a:gridCol>
                <a:gridCol w="1910444">
                  <a:extLst>
                    <a:ext uri="{9D8B030D-6E8A-4147-A177-3AD203B41FA5}">
                      <a16:colId xmlns:a16="http://schemas.microsoft.com/office/drawing/2014/main" val="2152705978"/>
                    </a:ext>
                  </a:extLst>
                </a:gridCol>
              </a:tblGrid>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StudentName</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StudentI</a:t>
                      </a:r>
                      <a:r>
                        <a:rPr kumimoji="0" lang="en-US" sz="100" b="0" i="0" u="none" strike="noStrike" cap="none" normalizeH="0" baseline="0" dirty="0" smtClean="0">
                          <a:ln>
                            <a:noFill/>
                          </a:ln>
                          <a:solidFill>
                            <a:schemeClr val="tx1"/>
                          </a:solidFill>
                          <a:effectLst/>
                          <a:latin typeface="+mn-lt"/>
                        </a:rPr>
                        <a:t> </a:t>
                      </a:r>
                      <a:r>
                        <a:rPr kumimoji="0" lang="en-US" sz="2000" b="0" i="0" u="none" strike="noStrike" cap="none" normalizeH="0" baseline="0" dirty="0" smtClean="0">
                          <a:ln>
                            <a:noFill/>
                          </a:ln>
                          <a:solidFill>
                            <a:schemeClr val="tx1"/>
                          </a:solidFill>
                          <a:effectLst/>
                          <a:latin typeface="+mn-lt"/>
                        </a:rPr>
                        <a:t>D</a:t>
                      </a:r>
                    </a:p>
                  </a:txBody>
                  <a:tcPr marT="45697" marB="45697" horzOverflow="overflow"/>
                </a:tc>
                <a:extLst>
                  <a:ext uri="{0D108BD9-81ED-4DB2-BD59-A6C34878D82A}">
                    <a16:rowId xmlns:a16="http://schemas.microsoft.com/office/drawing/2014/main" val="1037249596"/>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Katie</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S1</a:t>
                      </a:r>
                    </a:p>
                  </a:txBody>
                  <a:tcPr marT="45697" marB="45697" horzOverflow="overflow"/>
                </a:tc>
                <a:extLst>
                  <a:ext uri="{0D108BD9-81ED-4DB2-BD59-A6C34878D82A}">
                    <a16:rowId xmlns:a16="http://schemas.microsoft.com/office/drawing/2014/main" val="1268672673"/>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Brittany</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S2</a:t>
                      </a:r>
                    </a:p>
                  </a:txBody>
                  <a:tcPr marT="45697" marB="45697" horzOverflow="overflow"/>
                </a:tc>
                <a:extLst>
                  <a:ext uri="{0D108BD9-81ED-4DB2-BD59-A6C34878D82A}">
                    <a16:rowId xmlns:a16="http://schemas.microsoft.com/office/drawing/2014/main" val="208406436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Carrie</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S3</a:t>
                      </a:r>
                    </a:p>
                  </a:txBody>
                  <a:tcPr marT="45697" marB="45697" horzOverflow="overflow"/>
                </a:tc>
                <a:extLst>
                  <a:ext uri="{0D108BD9-81ED-4DB2-BD59-A6C34878D82A}">
                    <a16:rowId xmlns:a16="http://schemas.microsoft.com/office/drawing/2014/main" val="30961998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99446628"/>
              </p:ext>
            </p:extLst>
          </p:nvPr>
        </p:nvGraphicFramePr>
        <p:xfrm>
          <a:off x="1524001" y="4156538"/>
          <a:ext cx="3897085" cy="1585016"/>
        </p:xfrm>
        <a:graphic>
          <a:graphicData uri="http://schemas.openxmlformats.org/drawingml/2006/table">
            <a:tbl>
              <a:tblPr firstRow="1" bandRow="1">
                <a:tableStyleId>{5940675A-B579-460E-94D1-54222C63F5DA}</a:tableStyleId>
              </a:tblPr>
              <a:tblGrid>
                <a:gridCol w="1774370">
                  <a:extLst>
                    <a:ext uri="{9D8B030D-6E8A-4147-A177-3AD203B41FA5}">
                      <a16:colId xmlns:a16="http://schemas.microsoft.com/office/drawing/2014/main" val="73643254"/>
                    </a:ext>
                  </a:extLst>
                </a:gridCol>
                <a:gridCol w="2122715">
                  <a:extLst>
                    <a:ext uri="{9D8B030D-6E8A-4147-A177-3AD203B41FA5}">
                      <a16:colId xmlns:a16="http://schemas.microsoft.com/office/drawing/2014/main" val="2331437403"/>
                    </a:ext>
                  </a:extLst>
                </a:gridCol>
              </a:tblGrid>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PictureI</a:t>
                      </a:r>
                      <a:r>
                        <a:rPr kumimoji="0" lang="en-US" sz="100" b="0" i="0" u="none" strike="noStrike" cap="none" normalizeH="0" baseline="0" dirty="0" smtClean="0">
                          <a:ln>
                            <a:noFill/>
                          </a:ln>
                          <a:solidFill>
                            <a:schemeClr val="tx1"/>
                          </a:solidFill>
                          <a:effectLst/>
                          <a:latin typeface="+mn-lt"/>
                        </a:rPr>
                        <a:t> </a:t>
                      </a:r>
                      <a:r>
                        <a:rPr kumimoji="0" lang="en-US" sz="2000" b="0" i="0" u="none" strike="noStrike" cap="none" normalizeH="0" baseline="0" dirty="0" smtClean="0">
                          <a:ln>
                            <a:noFill/>
                          </a:ln>
                          <a:solidFill>
                            <a:schemeClr val="tx1"/>
                          </a:solidFill>
                          <a:effectLst/>
                          <a:latin typeface="+mn-lt"/>
                        </a:rPr>
                        <a:t>D</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StudentI</a:t>
                      </a:r>
                      <a:r>
                        <a:rPr kumimoji="0" lang="en-US" sz="100" b="0" i="0" u="none" strike="noStrike" cap="none" normalizeH="0" baseline="0" dirty="0" smtClean="0">
                          <a:ln>
                            <a:noFill/>
                          </a:ln>
                          <a:solidFill>
                            <a:schemeClr val="tx1"/>
                          </a:solidFill>
                          <a:effectLst/>
                          <a:latin typeface="+mn-lt"/>
                        </a:rPr>
                        <a:t> </a:t>
                      </a:r>
                      <a:r>
                        <a:rPr kumimoji="0" lang="en-US" sz="2000" b="0" i="0" u="none" strike="noStrike" cap="none" normalizeH="0" baseline="0" dirty="0" smtClean="0">
                          <a:ln>
                            <a:noFill/>
                          </a:ln>
                          <a:solidFill>
                            <a:schemeClr val="tx1"/>
                          </a:solidFill>
                          <a:effectLst/>
                          <a:latin typeface="+mn-lt"/>
                        </a:rPr>
                        <a:t>D</a:t>
                      </a:r>
                    </a:p>
                  </a:txBody>
                  <a:tcPr marT="45727" marB="45727" horzOverflow="overflow"/>
                </a:tc>
                <a:extLst>
                  <a:ext uri="{0D108BD9-81ED-4DB2-BD59-A6C34878D82A}">
                    <a16:rowId xmlns:a16="http://schemas.microsoft.com/office/drawing/2014/main" val="3019991012"/>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P1</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S1</a:t>
                      </a:r>
                    </a:p>
                  </a:txBody>
                  <a:tcPr marT="45727" marB="45727" horzOverflow="overflow"/>
                </a:tc>
                <a:extLst>
                  <a:ext uri="{0D108BD9-81ED-4DB2-BD59-A6C34878D82A}">
                    <a16:rowId xmlns:a16="http://schemas.microsoft.com/office/drawing/2014/main" val="1129468805"/>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P1</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S2</a:t>
                      </a:r>
                    </a:p>
                  </a:txBody>
                  <a:tcPr marT="45727" marB="45727" horzOverflow="overflow"/>
                </a:tc>
                <a:extLst>
                  <a:ext uri="{0D108BD9-81ED-4DB2-BD59-A6C34878D82A}">
                    <a16:rowId xmlns:a16="http://schemas.microsoft.com/office/drawing/2014/main" val="751563549"/>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P2</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mn-lt"/>
                        </a:rPr>
                        <a:t>S3</a:t>
                      </a:r>
                    </a:p>
                  </a:txBody>
                  <a:tcPr marT="45727" marB="45727" horzOverflow="overflow"/>
                </a:tc>
                <a:extLst>
                  <a:ext uri="{0D108BD9-81ED-4DB2-BD59-A6C34878D82A}">
                    <a16:rowId xmlns:a16="http://schemas.microsoft.com/office/drawing/2014/main" val="1171550699"/>
                  </a:ext>
                </a:extLst>
              </a:tr>
            </a:tbl>
          </a:graphicData>
        </a:graphic>
      </p:graphicFrame>
    </p:spTree>
    <p:extLst>
      <p:ext uri="{BB962C8B-B14F-4D97-AF65-F5344CB8AC3E}">
        <p14:creationId xmlns:p14="http://schemas.microsoft.com/office/powerpoint/2010/main" val="23711720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How to Use Complex Tables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4196443" cy="387795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What picture is Brittany in?</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Look up her </a:t>
            </a:r>
            <a:r>
              <a:rPr lang="en-US" altLang="en-US" sz="2200" kern="1200" dirty="0" smtClean="0">
                <a:solidFill>
                  <a:srgbClr val="000000"/>
                </a:solidFill>
                <a:latin typeface="Arial (Body)"/>
                <a:ea typeface="ＭＳ Ｐゴシック" charset="-128"/>
                <a:cs typeface="+mn-cs"/>
              </a:rPr>
              <a:t>I</a:t>
            </a:r>
            <a:r>
              <a:rPr lang="en-US" altLang="en-US" sz="100" kern="1200" dirty="0" smtClean="0">
                <a:solidFill>
                  <a:srgbClr val="000000"/>
                </a:solidFill>
                <a:latin typeface="Arial (Body)"/>
                <a:ea typeface="ＭＳ Ｐゴシック" charset="-128"/>
                <a:cs typeface="+mn-cs"/>
              </a:rPr>
              <a:t> </a:t>
            </a:r>
            <a:r>
              <a:rPr lang="en-US" altLang="en-US" sz="2200" kern="1200" dirty="0" smtClean="0">
                <a:solidFill>
                  <a:srgbClr val="000000"/>
                </a:solidFill>
                <a:latin typeface="Arial (Body)"/>
                <a:ea typeface="ＭＳ Ｐゴシック" charset="-128"/>
                <a:cs typeface="+mn-cs"/>
              </a:rPr>
              <a:t>D in </a:t>
            </a:r>
            <a:r>
              <a:rPr lang="en-US" altLang="en-US" sz="2200" kern="1200" dirty="0">
                <a:solidFill>
                  <a:srgbClr val="000000"/>
                </a:solidFill>
                <a:latin typeface="Arial (Body)"/>
                <a:ea typeface="ＭＳ Ｐゴシック" charset="-128"/>
                <a:cs typeface="+mn-cs"/>
              </a:rPr>
              <a:t>the student table</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Look up the corresponding </a:t>
            </a:r>
            <a:r>
              <a:rPr lang="en-US" altLang="en-US" sz="2200" kern="1200" dirty="0" smtClean="0">
                <a:solidFill>
                  <a:srgbClr val="000000"/>
                </a:solidFill>
                <a:latin typeface="Arial (Body)"/>
                <a:ea typeface="ＭＳ Ｐゴシック" charset="-128"/>
                <a:cs typeface="+mn-cs"/>
              </a:rPr>
              <a:t>PictureI</a:t>
            </a:r>
            <a:r>
              <a:rPr lang="en-US" altLang="en-US" sz="100" kern="1200" dirty="0" smtClean="0">
                <a:solidFill>
                  <a:srgbClr val="000000"/>
                </a:solidFill>
                <a:latin typeface="Arial (Body)"/>
                <a:ea typeface="ＭＳ Ｐゴシック" charset="-128"/>
                <a:cs typeface="+mn-cs"/>
              </a:rPr>
              <a:t> </a:t>
            </a:r>
            <a:r>
              <a:rPr lang="en-US" altLang="en-US" sz="2200" kern="1200" dirty="0" smtClean="0">
                <a:solidFill>
                  <a:srgbClr val="000000"/>
                </a:solidFill>
                <a:latin typeface="Arial (Body)"/>
                <a:ea typeface="ＭＳ Ｐゴシック" charset="-128"/>
                <a:cs typeface="+mn-cs"/>
              </a:rPr>
              <a:t>D </a:t>
            </a:r>
            <a:r>
              <a:rPr lang="en-US" altLang="en-US" sz="2200" kern="1200" dirty="0">
                <a:solidFill>
                  <a:srgbClr val="000000"/>
                </a:solidFill>
                <a:latin typeface="Arial (Body)"/>
                <a:ea typeface="ＭＳ Ｐゴシック" charset="-128"/>
                <a:cs typeface="+mn-cs"/>
              </a:rPr>
              <a:t>in the </a:t>
            </a:r>
            <a:r>
              <a:rPr lang="en-US" altLang="en-US" sz="2200" kern="1200" dirty="0" smtClean="0">
                <a:solidFill>
                  <a:srgbClr val="000000"/>
                </a:solidFill>
                <a:latin typeface="Arial (Body)"/>
                <a:ea typeface="ＭＳ Ｐゴシック" charset="-128"/>
                <a:cs typeface="+mn-cs"/>
              </a:rPr>
              <a:t>PictureI</a:t>
            </a:r>
            <a:r>
              <a:rPr lang="en-US" altLang="en-US" sz="100" kern="1200" dirty="0" smtClean="0">
                <a:solidFill>
                  <a:srgbClr val="000000"/>
                </a:solidFill>
                <a:latin typeface="Arial (Body)"/>
                <a:ea typeface="ＭＳ Ｐゴシック" charset="-128"/>
                <a:cs typeface="+mn-cs"/>
              </a:rPr>
              <a:t> </a:t>
            </a:r>
            <a:r>
              <a:rPr lang="en-US" altLang="en-US" sz="2200" kern="1200" dirty="0" smtClean="0">
                <a:solidFill>
                  <a:srgbClr val="000000"/>
                </a:solidFill>
                <a:latin typeface="Arial (Body)"/>
                <a:ea typeface="ＭＳ Ｐゴシック" charset="-128"/>
                <a:cs typeface="+mn-cs"/>
              </a:rPr>
              <a:t>D-StudentI</a:t>
            </a:r>
            <a:r>
              <a:rPr lang="en-US" altLang="en-US" sz="100" kern="1200" dirty="0" smtClean="0">
                <a:solidFill>
                  <a:srgbClr val="000000"/>
                </a:solidFill>
                <a:latin typeface="Arial (Body)"/>
                <a:ea typeface="ＭＳ Ｐゴシック" charset="-128"/>
                <a:cs typeface="+mn-cs"/>
              </a:rPr>
              <a:t> </a:t>
            </a:r>
            <a:r>
              <a:rPr lang="en-US" altLang="en-US" sz="2200" kern="1200" dirty="0" smtClean="0">
                <a:solidFill>
                  <a:srgbClr val="000000"/>
                </a:solidFill>
                <a:latin typeface="Arial (Body)"/>
                <a:ea typeface="ＭＳ Ｐゴシック" charset="-128"/>
                <a:cs typeface="+mn-cs"/>
              </a:rPr>
              <a:t>D </a:t>
            </a:r>
            <a:r>
              <a:rPr lang="en-US" altLang="en-US" sz="2200" kern="1200" dirty="0">
                <a:solidFill>
                  <a:srgbClr val="000000"/>
                </a:solidFill>
                <a:latin typeface="Arial (Body)"/>
                <a:ea typeface="ＭＳ Ｐゴシック" charset="-128"/>
                <a:cs typeface="+mn-cs"/>
              </a:rPr>
              <a:t>table</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Look up the picture in the Picture table</a:t>
            </a:r>
          </a:p>
          <a:p>
            <a:pPr marL="1144800" lvl="2" indent="-230400" fontAlgn="base">
              <a:spcAft>
                <a:spcPct val="0"/>
              </a:spcAft>
            </a:pPr>
            <a:r>
              <a:rPr lang="en-US" altLang="en-US" sz="2200" kern="1200" dirty="0">
                <a:solidFill>
                  <a:srgbClr val="000000"/>
                </a:solidFill>
                <a:latin typeface="Arial (Body)"/>
                <a:ea typeface="ＭＳ Ｐゴシック" charset="-128"/>
                <a:cs typeface="+mn-cs"/>
              </a:rPr>
              <a:t>Answer: Class1.jpg</a:t>
            </a:r>
          </a:p>
        </p:txBody>
      </p:sp>
      <p:graphicFrame>
        <p:nvGraphicFramePr>
          <p:cNvPr id="7" name="Table 6"/>
          <p:cNvGraphicFramePr>
            <a:graphicFrameLocks noGrp="1"/>
          </p:cNvGraphicFramePr>
          <p:nvPr>
            <p:extLst>
              <p:ext uri="{D42A27DB-BD31-4B8C-83A1-F6EECF244321}">
                <p14:modId xmlns:p14="http://schemas.microsoft.com/office/powerpoint/2010/main" val="2708432853"/>
              </p:ext>
            </p:extLst>
          </p:nvPr>
        </p:nvGraphicFramePr>
        <p:xfrm>
          <a:off x="4898573" y="1707239"/>
          <a:ext cx="3314698" cy="1483360"/>
        </p:xfrm>
        <a:graphic>
          <a:graphicData uri="http://schemas.openxmlformats.org/drawingml/2006/table">
            <a:tbl>
              <a:tblPr firstRow="1" bandRow="1">
                <a:tableStyleId>{5940675A-B579-460E-94D1-54222C63F5DA}</a:tableStyleId>
              </a:tblPr>
              <a:tblGrid>
                <a:gridCol w="1812469">
                  <a:extLst>
                    <a:ext uri="{9D8B030D-6E8A-4147-A177-3AD203B41FA5}">
                      <a16:colId xmlns:a16="http://schemas.microsoft.com/office/drawing/2014/main" val="641079991"/>
                    </a:ext>
                  </a:extLst>
                </a:gridCol>
                <a:gridCol w="1502229">
                  <a:extLst>
                    <a:ext uri="{9D8B030D-6E8A-4147-A177-3AD203B41FA5}">
                      <a16:colId xmlns:a16="http://schemas.microsoft.com/office/drawing/2014/main" val="2152705978"/>
                    </a:ext>
                  </a:extLst>
                </a:gridCol>
              </a:tblGrid>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StudentName</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StudentI</a:t>
                      </a:r>
                      <a:r>
                        <a:rPr kumimoji="0" lang="en-US" sz="100" b="0" i="0" u="none" strike="noStrike" cap="none" normalizeH="0" baseline="0" dirty="0" smtClean="0">
                          <a:ln>
                            <a:noFill/>
                          </a:ln>
                          <a:solidFill>
                            <a:schemeClr val="tx1"/>
                          </a:solidFill>
                          <a:effectLst/>
                          <a:latin typeface="+mn-lt"/>
                        </a:rPr>
                        <a:t> </a:t>
                      </a:r>
                      <a:r>
                        <a:rPr kumimoji="0" lang="en-US" sz="1800" b="0" i="0" u="none" strike="noStrike" cap="none" normalizeH="0" baseline="0" dirty="0" smtClean="0">
                          <a:ln>
                            <a:noFill/>
                          </a:ln>
                          <a:solidFill>
                            <a:schemeClr val="tx1"/>
                          </a:solidFill>
                          <a:effectLst/>
                          <a:latin typeface="+mn-lt"/>
                        </a:rPr>
                        <a:t>D</a:t>
                      </a:r>
                    </a:p>
                  </a:txBody>
                  <a:tcPr marT="45697" marB="45697" horzOverflow="overflow"/>
                </a:tc>
                <a:extLst>
                  <a:ext uri="{0D108BD9-81ED-4DB2-BD59-A6C34878D82A}">
                    <a16:rowId xmlns:a16="http://schemas.microsoft.com/office/drawing/2014/main" val="1037249596"/>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Katie</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S1</a:t>
                      </a:r>
                    </a:p>
                  </a:txBody>
                  <a:tcPr marT="45697" marB="45697" horzOverflow="overflow"/>
                </a:tc>
                <a:extLst>
                  <a:ext uri="{0D108BD9-81ED-4DB2-BD59-A6C34878D82A}">
                    <a16:rowId xmlns:a16="http://schemas.microsoft.com/office/drawing/2014/main" val="1268672673"/>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Brittany</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S2</a:t>
                      </a:r>
                    </a:p>
                  </a:txBody>
                  <a:tcPr marT="45697" marB="45697" horzOverflow="overflow"/>
                </a:tc>
                <a:extLst>
                  <a:ext uri="{0D108BD9-81ED-4DB2-BD59-A6C34878D82A}">
                    <a16:rowId xmlns:a16="http://schemas.microsoft.com/office/drawing/2014/main" val="208406436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Carrie</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S3</a:t>
                      </a:r>
                    </a:p>
                  </a:txBody>
                  <a:tcPr marT="45697" marB="45697" horzOverflow="overflow"/>
                </a:tc>
                <a:extLst>
                  <a:ext uri="{0D108BD9-81ED-4DB2-BD59-A6C34878D82A}">
                    <a16:rowId xmlns:a16="http://schemas.microsoft.com/office/drawing/2014/main" val="3096199805"/>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831816364"/>
              </p:ext>
            </p:extLst>
          </p:nvPr>
        </p:nvGraphicFramePr>
        <p:xfrm>
          <a:off x="5796651" y="3405415"/>
          <a:ext cx="2988124" cy="1117599"/>
        </p:xfrm>
        <a:graphic>
          <a:graphicData uri="http://schemas.openxmlformats.org/drawingml/2006/table">
            <a:tbl>
              <a:tblPr firstRow="1" bandRow="1">
                <a:tableStyleId>{5940675A-B579-460E-94D1-54222C63F5DA}</a:tableStyleId>
              </a:tblPr>
              <a:tblGrid>
                <a:gridCol w="1534881">
                  <a:extLst>
                    <a:ext uri="{9D8B030D-6E8A-4147-A177-3AD203B41FA5}">
                      <a16:colId xmlns:a16="http://schemas.microsoft.com/office/drawing/2014/main" val="2030513609"/>
                    </a:ext>
                  </a:extLst>
                </a:gridCol>
                <a:gridCol w="1453243">
                  <a:extLst>
                    <a:ext uri="{9D8B030D-6E8A-4147-A177-3AD203B41FA5}">
                      <a16:colId xmlns:a16="http://schemas.microsoft.com/office/drawing/2014/main" val="4137574497"/>
                    </a:ext>
                  </a:extLst>
                </a:gridCol>
              </a:tblGrid>
              <a:tr h="37253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Picture</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PictureI</a:t>
                      </a:r>
                      <a:r>
                        <a:rPr kumimoji="0" lang="en-US" sz="100" b="0" i="0" u="none" strike="noStrike" cap="none" normalizeH="0" baseline="0" dirty="0" smtClean="0">
                          <a:ln>
                            <a:noFill/>
                          </a:ln>
                          <a:solidFill>
                            <a:schemeClr val="tx1"/>
                          </a:solidFill>
                          <a:effectLst/>
                          <a:latin typeface="+mn-lt"/>
                        </a:rPr>
                        <a:t> </a:t>
                      </a:r>
                      <a:r>
                        <a:rPr kumimoji="0" lang="en-US" sz="1800" b="0" i="0" u="none" strike="noStrike" cap="none" normalizeH="0" baseline="0" dirty="0" smtClean="0">
                          <a:ln>
                            <a:noFill/>
                          </a:ln>
                          <a:solidFill>
                            <a:schemeClr val="tx1"/>
                          </a:solidFill>
                          <a:effectLst/>
                          <a:latin typeface="+mn-lt"/>
                        </a:rPr>
                        <a:t>D</a:t>
                      </a:r>
                    </a:p>
                  </a:txBody>
                  <a:tcPr horzOverflow="overflow"/>
                </a:tc>
                <a:extLst>
                  <a:ext uri="{0D108BD9-81ED-4DB2-BD59-A6C34878D82A}">
                    <a16:rowId xmlns:a16="http://schemas.microsoft.com/office/drawing/2014/main" val="3066828234"/>
                  </a:ext>
                </a:extLst>
              </a:tr>
              <a:tr h="37253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Class1.jpg</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P1</a:t>
                      </a:r>
                    </a:p>
                  </a:txBody>
                  <a:tcPr horzOverflow="overflow"/>
                </a:tc>
                <a:extLst>
                  <a:ext uri="{0D108BD9-81ED-4DB2-BD59-A6C34878D82A}">
                    <a16:rowId xmlns:a16="http://schemas.microsoft.com/office/drawing/2014/main" val="2525610283"/>
                  </a:ext>
                </a:extLst>
              </a:tr>
              <a:tr h="37253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Class2.jpg</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P2</a:t>
                      </a:r>
                    </a:p>
                  </a:txBody>
                  <a:tcPr horzOverflow="overflow"/>
                </a:tc>
                <a:extLst>
                  <a:ext uri="{0D108BD9-81ED-4DB2-BD59-A6C34878D82A}">
                    <a16:rowId xmlns:a16="http://schemas.microsoft.com/office/drawing/2014/main" val="373970982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706397122"/>
              </p:ext>
            </p:extLst>
          </p:nvPr>
        </p:nvGraphicFramePr>
        <p:xfrm>
          <a:off x="4887691" y="4767940"/>
          <a:ext cx="3276596" cy="1463096"/>
        </p:xfrm>
        <a:graphic>
          <a:graphicData uri="http://schemas.openxmlformats.org/drawingml/2006/table">
            <a:tbl>
              <a:tblPr firstRow="1" bandRow="1">
                <a:tableStyleId>{5940675A-B579-460E-94D1-54222C63F5DA}</a:tableStyleId>
              </a:tblPr>
              <a:tblGrid>
                <a:gridCol w="1578423">
                  <a:extLst>
                    <a:ext uri="{9D8B030D-6E8A-4147-A177-3AD203B41FA5}">
                      <a16:colId xmlns:a16="http://schemas.microsoft.com/office/drawing/2014/main" val="73643254"/>
                    </a:ext>
                  </a:extLst>
                </a:gridCol>
                <a:gridCol w="1698173">
                  <a:extLst>
                    <a:ext uri="{9D8B030D-6E8A-4147-A177-3AD203B41FA5}">
                      <a16:colId xmlns:a16="http://schemas.microsoft.com/office/drawing/2014/main" val="2331437403"/>
                    </a:ext>
                  </a:extLst>
                </a:gridCol>
              </a:tblGrid>
              <a:tr h="29456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PictureI</a:t>
                      </a:r>
                      <a:r>
                        <a:rPr kumimoji="0" lang="en-US" sz="100" b="0" i="0" u="none" strike="noStrike" cap="none" normalizeH="0" baseline="0" dirty="0" smtClean="0">
                          <a:ln>
                            <a:noFill/>
                          </a:ln>
                          <a:solidFill>
                            <a:schemeClr val="tx1"/>
                          </a:solidFill>
                          <a:effectLst/>
                          <a:latin typeface="+mn-lt"/>
                        </a:rPr>
                        <a:t> </a:t>
                      </a:r>
                      <a:r>
                        <a:rPr kumimoji="0" lang="en-US" sz="1800" b="0" i="0" u="none" strike="noStrike" cap="none" normalizeH="0" baseline="0" dirty="0" smtClean="0">
                          <a:ln>
                            <a:noFill/>
                          </a:ln>
                          <a:solidFill>
                            <a:schemeClr val="tx1"/>
                          </a:solidFill>
                          <a:effectLst/>
                          <a:latin typeface="+mn-lt"/>
                        </a:rPr>
                        <a:t>D</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StudentI</a:t>
                      </a:r>
                      <a:r>
                        <a:rPr kumimoji="0" lang="en-US" sz="100" b="0" i="0" u="none" strike="noStrike" cap="none" normalizeH="0" baseline="0" dirty="0" smtClean="0">
                          <a:ln>
                            <a:noFill/>
                          </a:ln>
                          <a:solidFill>
                            <a:schemeClr val="tx1"/>
                          </a:solidFill>
                          <a:effectLst/>
                          <a:latin typeface="+mn-lt"/>
                        </a:rPr>
                        <a:t> </a:t>
                      </a:r>
                      <a:r>
                        <a:rPr kumimoji="0" lang="en-US" sz="1800" b="0" i="0" u="none" strike="noStrike" cap="none" normalizeH="0" baseline="0" dirty="0" smtClean="0">
                          <a:ln>
                            <a:noFill/>
                          </a:ln>
                          <a:solidFill>
                            <a:schemeClr val="tx1"/>
                          </a:solidFill>
                          <a:effectLst/>
                          <a:latin typeface="+mn-lt"/>
                        </a:rPr>
                        <a:t>D</a:t>
                      </a:r>
                    </a:p>
                  </a:txBody>
                  <a:tcPr marT="45727" marB="45727" horzOverflow="overflow"/>
                </a:tc>
                <a:extLst>
                  <a:ext uri="{0D108BD9-81ED-4DB2-BD59-A6C34878D82A}">
                    <a16:rowId xmlns:a16="http://schemas.microsoft.com/office/drawing/2014/main" val="3019991012"/>
                  </a:ext>
                </a:extLst>
              </a:tr>
              <a:tr h="29456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P1</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S1</a:t>
                      </a:r>
                    </a:p>
                  </a:txBody>
                  <a:tcPr marT="45727" marB="45727" horzOverflow="overflow"/>
                </a:tc>
                <a:extLst>
                  <a:ext uri="{0D108BD9-81ED-4DB2-BD59-A6C34878D82A}">
                    <a16:rowId xmlns:a16="http://schemas.microsoft.com/office/drawing/2014/main" val="1129468805"/>
                  </a:ext>
                </a:extLst>
              </a:tr>
              <a:tr h="29456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P1</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S2</a:t>
                      </a:r>
                    </a:p>
                  </a:txBody>
                  <a:tcPr marT="45727" marB="45727" horzOverflow="overflow"/>
                </a:tc>
                <a:extLst>
                  <a:ext uri="{0D108BD9-81ED-4DB2-BD59-A6C34878D82A}">
                    <a16:rowId xmlns:a16="http://schemas.microsoft.com/office/drawing/2014/main" val="751563549"/>
                  </a:ext>
                </a:extLst>
              </a:tr>
              <a:tr h="29456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P2</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S3</a:t>
                      </a:r>
                    </a:p>
                  </a:txBody>
                  <a:tcPr marT="45727" marB="45727" horzOverflow="overflow"/>
                </a:tc>
                <a:extLst>
                  <a:ext uri="{0D108BD9-81ED-4DB2-BD59-A6C34878D82A}">
                    <a16:rowId xmlns:a16="http://schemas.microsoft.com/office/drawing/2014/main" val="1171550699"/>
                  </a:ext>
                </a:extLst>
              </a:tr>
            </a:tbl>
          </a:graphicData>
        </a:graphic>
      </p:graphicFrame>
    </p:spTree>
    <p:extLst>
      <p:ext uri="{BB962C8B-B14F-4D97-AF65-F5344CB8AC3E}">
        <p14:creationId xmlns:p14="http://schemas.microsoft.com/office/powerpoint/2010/main" val="18754744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Another Use</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3886200" cy="418573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Who is in </a:t>
            </a:r>
            <a:r>
              <a:rPr lang="en-US" altLang="ja-JP" sz="2000" kern="1200" dirty="0" smtClean="0">
                <a:solidFill>
                  <a:srgbClr val="000000"/>
                </a:solidFill>
                <a:latin typeface="Arial (Body)"/>
                <a:ea typeface="ＭＳ Ｐゴシック" charset="-128"/>
              </a:rPr>
              <a:t>“Class1.jpg”?</a:t>
            </a:r>
            <a:endParaRPr lang="en-US" altLang="ja-JP" sz="2000"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Look up the picture in the Picture table to get the </a:t>
            </a:r>
            <a:r>
              <a:rPr lang="en-US" altLang="en-US" sz="2000" kern="1200" dirty="0" smtClean="0">
                <a:solidFill>
                  <a:srgbClr val="000000"/>
                </a:solidFill>
                <a:latin typeface="Arial (Body)"/>
                <a:ea typeface="ＭＳ Ｐゴシック" charset="-128"/>
                <a:cs typeface="+mn-cs"/>
              </a:rPr>
              <a:t>I</a:t>
            </a:r>
            <a:r>
              <a:rPr lang="en-US" altLang="en-US" sz="100" kern="1200" dirty="0" smtClean="0">
                <a:solidFill>
                  <a:srgbClr val="000000"/>
                </a:solidFill>
                <a:latin typeface="Arial (Body)"/>
                <a:ea typeface="ＭＳ Ｐゴシック" charset="-128"/>
                <a:cs typeface="+mn-cs"/>
              </a:rPr>
              <a:t> </a:t>
            </a:r>
            <a:r>
              <a:rPr lang="en-US" altLang="en-US" sz="2000" kern="1200" dirty="0" smtClean="0">
                <a:solidFill>
                  <a:srgbClr val="000000"/>
                </a:solidFill>
                <a:latin typeface="Arial (Body)"/>
                <a:ea typeface="ＭＳ Ｐゴシック" charset="-128"/>
                <a:cs typeface="+mn-cs"/>
              </a:rPr>
              <a:t>D</a:t>
            </a:r>
            <a:endParaRPr lang="en-US" altLang="en-US" sz="2000" kern="1200" dirty="0">
              <a:solidFill>
                <a:srgbClr val="000000"/>
              </a:solidFill>
              <a:latin typeface="Arial (Body)"/>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Look up the corresponding </a:t>
            </a:r>
            <a:r>
              <a:rPr lang="en-US" altLang="en-US" sz="2000" kern="1200" dirty="0" smtClean="0">
                <a:solidFill>
                  <a:srgbClr val="000000"/>
                </a:solidFill>
                <a:latin typeface="Arial (Body)"/>
                <a:ea typeface="ＭＳ Ｐゴシック" charset="-128"/>
                <a:cs typeface="+mn-cs"/>
              </a:rPr>
              <a:t>PictureI</a:t>
            </a:r>
            <a:r>
              <a:rPr lang="en-US" altLang="en-US" sz="100" kern="1200" dirty="0" smtClean="0">
                <a:solidFill>
                  <a:srgbClr val="000000"/>
                </a:solidFill>
                <a:latin typeface="Arial (Body)"/>
                <a:ea typeface="ＭＳ Ｐゴシック" charset="-128"/>
                <a:cs typeface="+mn-cs"/>
              </a:rPr>
              <a:t> </a:t>
            </a:r>
            <a:r>
              <a:rPr lang="en-US" altLang="en-US" sz="2000" kern="1200" dirty="0" smtClean="0">
                <a:solidFill>
                  <a:srgbClr val="000000"/>
                </a:solidFill>
                <a:latin typeface="Arial (Body)"/>
                <a:ea typeface="ＭＳ Ｐゴシック" charset="-128"/>
                <a:cs typeface="+mn-cs"/>
              </a:rPr>
              <a:t>D </a:t>
            </a:r>
            <a:r>
              <a:rPr lang="en-US" altLang="en-US" sz="2000" kern="1200" dirty="0">
                <a:solidFill>
                  <a:srgbClr val="000000"/>
                </a:solidFill>
                <a:latin typeface="Arial (Body)"/>
                <a:ea typeface="ＭＳ Ｐゴシック" charset="-128"/>
                <a:cs typeface="+mn-cs"/>
              </a:rPr>
              <a:t>in the </a:t>
            </a:r>
            <a:r>
              <a:rPr lang="en-US" altLang="en-US" sz="2000" kern="1200" dirty="0" smtClean="0">
                <a:solidFill>
                  <a:srgbClr val="000000"/>
                </a:solidFill>
                <a:latin typeface="Arial (Body)"/>
                <a:ea typeface="ＭＳ Ｐゴシック" charset="-128"/>
                <a:cs typeface="+mn-cs"/>
              </a:rPr>
              <a:t>PictureI</a:t>
            </a:r>
            <a:r>
              <a:rPr lang="en-US" altLang="en-US" sz="100" kern="1200" dirty="0" smtClean="0">
                <a:solidFill>
                  <a:srgbClr val="000000"/>
                </a:solidFill>
                <a:latin typeface="Arial (Body)"/>
                <a:ea typeface="ＭＳ Ｐゴシック" charset="-128"/>
                <a:cs typeface="+mn-cs"/>
              </a:rPr>
              <a:t> </a:t>
            </a:r>
            <a:r>
              <a:rPr lang="en-US" altLang="en-US" sz="2000" kern="1200" dirty="0" smtClean="0">
                <a:solidFill>
                  <a:srgbClr val="000000"/>
                </a:solidFill>
                <a:latin typeface="Arial (Body)"/>
                <a:ea typeface="ＭＳ Ｐゴシック" charset="-128"/>
                <a:cs typeface="+mn-cs"/>
              </a:rPr>
              <a:t>D-StudentI</a:t>
            </a:r>
            <a:r>
              <a:rPr lang="en-US" altLang="en-US" sz="100" kern="1200" dirty="0" smtClean="0">
                <a:solidFill>
                  <a:srgbClr val="000000"/>
                </a:solidFill>
                <a:latin typeface="Arial (Body)"/>
                <a:ea typeface="ＭＳ Ｐゴシック" charset="-128"/>
                <a:cs typeface="+mn-cs"/>
              </a:rPr>
              <a:t> </a:t>
            </a:r>
            <a:r>
              <a:rPr lang="en-US" altLang="en-US" sz="2000" kern="1200" dirty="0" smtClean="0">
                <a:solidFill>
                  <a:srgbClr val="000000"/>
                </a:solidFill>
                <a:latin typeface="Arial (Body)"/>
                <a:ea typeface="ＭＳ Ｐゴシック" charset="-128"/>
                <a:cs typeface="+mn-cs"/>
              </a:rPr>
              <a:t>D </a:t>
            </a:r>
            <a:r>
              <a:rPr lang="en-US" altLang="en-US" sz="2000" kern="1200" dirty="0">
                <a:solidFill>
                  <a:srgbClr val="000000"/>
                </a:solidFill>
                <a:latin typeface="Arial (Body)"/>
                <a:ea typeface="ＭＳ Ｐゴシック" charset="-128"/>
                <a:cs typeface="+mn-cs"/>
              </a:rPr>
              <a:t>table</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Look up the StudentNames in the Student picture</a:t>
            </a:r>
          </a:p>
          <a:p>
            <a:pPr lvl="2" fontAlgn="base">
              <a:spcAft>
                <a:spcPct val="0"/>
              </a:spcAft>
            </a:pPr>
            <a:r>
              <a:rPr lang="en-US" altLang="en-US" sz="2000" kern="1200" dirty="0">
                <a:solidFill>
                  <a:srgbClr val="000000"/>
                </a:solidFill>
                <a:latin typeface="Arial (Body)"/>
                <a:ea typeface="ＭＳ Ｐゴシック" charset="-128"/>
                <a:cs typeface="+mn-cs"/>
              </a:rPr>
              <a:t>Answer: Katie and Brittany</a:t>
            </a:r>
          </a:p>
        </p:txBody>
      </p:sp>
      <p:graphicFrame>
        <p:nvGraphicFramePr>
          <p:cNvPr id="10" name="Table 9"/>
          <p:cNvGraphicFramePr>
            <a:graphicFrameLocks noGrp="1"/>
          </p:cNvGraphicFramePr>
          <p:nvPr>
            <p:extLst>
              <p:ext uri="{D42A27DB-BD31-4B8C-83A1-F6EECF244321}">
                <p14:modId xmlns:p14="http://schemas.microsoft.com/office/powerpoint/2010/main" val="2771042418"/>
              </p:ext>
            </p:extLst>
          </p:nvPr>
        </p:nvGraphicFramePr>
        <p:xfrm>
          <a:off x="4898573" y="1707239"/>
          <a:ext cx="3314698" cy="1483360"/>
        </p:xfrm>
        <a:graphic>
          <a:graphicData uri="http://schemas.openxmlformats.org/drawingml/2006/table">
            <a:tbl>
              <a:tblPr firstRow="1" bandRow="1">
                <a:tableStyleId>{5940675A-B579-460E-94D1-54222C63F5DA}</a:tableStyleId>
              </a:tblPr>
              <a:tblGrid>
                <a:gridCol w="1812469">
                  <a:extLst>
                    <a:ext uri="{9D8B030D-6E8A-4147-A177-3AD203B41FA5}">
                      <a16:colId xmlns:a16="http://schemas.microsoft.com/office/drawing/2014/main" val="641079991"/>
                    </a:ext>
                  </a:extLst>
                </a:gridCol>
                <a:gridCol w="1502229">
                  <a:extLst>
                    <a:ext uri="{9D8B030D-6E8A-4147-A177-3AD203B41FA5}">
                      <a16:colId xmlns:a16="http://schemas.microsoft.com/office/drawing/2014/main" val="2152705978"/>
                    </a:ext>
                  </a:extLst>
                </a:gridCol>
              </a:tblGrid>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StudentName</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StudentI</a:t>
                      </a:r>
                      <a:r>
                        <a:rPr kumimoji="0" lang="en-US" sz="100" b="0" i="0" u="none" strike="noStrike" cap="none" normalizeH="0" baseline="0" dirty="0" smtClean="0">
                          <a:ln>
                            <a:noFill/>
                          </a:ln>
                          <a:solidFill>
                            <a:schemeClr val="tx1"/>
                          </a:solidFill>
                          <a:effectLst/>
                          <a:latin typeface="+mn-lt"/>
                        </a:rPr>
                        <a:t> </a:t>
                      </a:r>
                      <a:r>
                        <a:rPr kumimoji="0" lang="en-US" sz="1800" b="0" i="0" u="none" strike="noStrike" cap="none" normalizeH="0" baseline="0" dirty="0" smtClean="0">
                          <a:ln>
                            <a:noFill/>
                          </a:ln>
                          <a:solidFill>
                            <a:schemeClr val="tx1"/>
                          </a:solidFill>
                          <a:effectLst/>
                          <a:latin typeface="+mn-lt"/>
                        </a:rPr>
                        <a:t>D</a:t>
                      </a:r>
                    </a:p>
                  </a:txBody>
                  <a:tcPr marT="45697" marB="45697" horzOverflow="overflow"/>
                </a:tc>
                <a:extLst>
                  <a:ext uri="{0D108BD9-81ED-4DB2-BD59-A6C34878D82A}">
                    <a16:rowId xmlns:a16="http://schemas.microsoft.com/office/drawing/2014/main" val="1037249596"/>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Katie</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S1</a:t>
                      </a:r>
                    </a:p>
                  </a:txBody>
                  <a:tcPr marT="45697" marB="45697" horzOverflow="overflow"/>
                </a:tc>
                <a:extLst>
                  <a:ext uri="{0D108BD9-81ED-4DB2-BD59-A6C34878D82A}">
                    <a16:rowId xmlns:a16="http://schemas.microsoft.com/office/drawing/2014/main" val="1268672673"/>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Brittany</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S2</a:t>
                      </a:r>
                    </a:p>
                  </a:txBody>
                  <a:tcPr marT="45697" marB="45697" horzOverflow="overflow"/>
                </a:tc>
                <a:extLst>
                  <a:ext uri="{0D108BD9-81ED-4DB2-BD59-A6C34878D82A}">
                    <a16:rowId xmlns:a16="http://schemas.microsoft.com/office/drawing/2014/main" val="2084064364"/>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Carrie</a:t>
                      </a:r>
                    </a:p>
                  </a:txBody>
                  <a:tcPr marT="45697" marB="4569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S3</a:t>
                      </a:r>
                    </a:p>
                  </a:txBody>
                  <a:tcPr marT="45697" marB="45697" horzOverflow="overflow"/>
                </a:tc>
                <a:extLst>
                  <a:ext uri="{0D108BD9-81ED-4DB2-BD59-A6C34878D82A}">
                    <a16:rowId xmlns:a16="http://schemas.microsoft.com/office/drawing/2014/main" val="3096199805"/>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936612178"/>
              </p:ext>
            </p:extLst>
          </p:nvPr>
        </p:nvGraphicFramePr>
        <p:xfrm>
          <a:off x="5796651" y="3405415"/>
          <a:ext cx="2988124" cy="1117599"/>
        </p:xfrm>
        <a:graphic>
          <a:graphicData uri="http://schemas.openxmlformats.org/drawingml/2006/table">
            <a:tbl>
              <a:tblPr firstRow="1" bandRow="1">
                <a:tableStyleId>{5940675A-B579-460E-94D1-54222C63F5DA}</a:tableStyleId>
              </a:tblPr>
              <a:tblGrid>
                <a:gridCol w="1534881">
                  <a:extLst>
                    <a:ext uri="{9D8B030D-6E8A-4147-A177-3AD203B41FA5}">
                      <a16:colId xmlns:a16="http://schemas.microsoft.com/office/drawing/2014/main" val="2030513609"/>
                    </a:ext>
                  </a:extLst>
                </a:gridCol>
                <a:gridCol w="1453243">
                  <a:extLst>
                    <a:ext uri="{9D8B030D-6E8A-4147-A177-3AD203B41FA5}">
                      <a16:colId xmlns:a16="http://schemas.microsoft.com/office/drawing/2014/main" val="4137574497"/>
                    </a:ext>
                  </a:extLst>
                </a:gridCol>
              </a:tblGrid>
              <a:tr h="37253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Picture</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PictureI</a:t>
                      </a:r>
                      <a:r>
                        <a:rPr kumimoji="0" lang="en-US" sz="100" b="0" i="0" u="none" strike="noStrike" cap="none" normalizeH="0" baseline="0" dirty="0" smtClean="0">
                          <a:ln>
                            <a:noFill/>
                          </a:ln>
                          <a:solidFill>
                            <a:schemeClr val="tx1"/>
                          </a:solidFill>
                          <a:effectLst/>
                          <a:latin typeface="+mn-lt"/>
                        </a:rPr>
                        <a:t> </a:t>
                      </a:r>
                      <a:r>
                        <a:rPr kumimoji="0" lang="en-US" sz="1800" b="0" i="0" u="none" strike="noStrike" cap="none" normalizeH="0" baseline="0" dirty="0" smtClean="0">
                          <a:ln>
                            <a:noFill/>
                          </a:ln>
                          <a:solidFill>
                            <a:schemeClr val="tx1"/>
                          </a:solidFill>
                          <a:effectLst/>
                          <a:latin typeface="+mn-lt"/>
                        </a:rPr>
                        <a:t>D</a:t>
                      </a:r>
                    </a:p>
                  </a:txBody>
                  <a:tcPr horzOverflow="overflow"/>
                </a:tc>
                <a:extLst>
                  <a:ext uri="{0D108BD9-81ED-4DB2-BD59-A6C34878D82A}">
                    <a16:rowId xmlns:a16="http://schemas.microsoft.com/office/drawing/2014/main" val="3066828234"/>
                  </a:ext>
                </a:extLst>
              </a:tr>
              <a:tr h="37253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Class1.jpg</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P1</a:t>
                      </a:r>
                    </a:p>
                  </a:txBody>
                  <a:tcPr horzOverflow="overflow"/>
                </a:tc>
                <a:extLst>
                  <a:ext uri="{0D108BD9-81ED-4DB2-BD59-A6C34878D82A}">
                    <a16:rowId xmlns:a16="http://schemas.microsoft.com/office/drawing/2014/main" val="2525610283"/>
                  </a:ext>
                </a:extLst>
              </a:tr>
              <a:tr h="37253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Class2.jpg</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P2</a:t>
                      </a:r>
                    </a:p>
                  </a:txBody>
                  <a:tcPr horzOverflow="overflow"/>
                </a:tc>
                <a:extLst>
                  <a:ext uri="{0D108BD9-81ED-4DB2-BD59-A6C34878D82A}">
                    <a16:rowId xmlns:a16="http://schemas.microsoft.com/office/drawing/2014/main" val="373970982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084398958"/>
              </p:ext>
            </p:extLst>
          </p:nvPr>
        </p:nvGraphicFramePr>
        <p:xfrm>
          <a:off x="4887691" y="4767940"/>
          <a:ext cx="3276596" cy="1463096"/>
        </p:xfrm>
        <a:graphic>
          <a:graphicData uri="http://schemas.openxmlformats.org/drawingml/2006/table">
            <a:tbl>
              <a:tblPr firstRow="1" bandRow="1">
                <a:tableStyleId>{5940675A-B579-460E-94D1-54222C63F5DA}</a:tableStyleId>
              </a:tblPr>
              <a:tblGrid>
                <a:gridCol w="1578423">
                  <a:extLst>
                    <a:ext uri="{9D8B030D-6E8A-4147-A177-3AD203B41FA5}">
                      <a16:colId xmlns:a16="http://schemas.microsoft.com/office/drawing/2014/main" val="73643254"/>
                    </a:ext>
                  </a:extLst>
                </a:gridCol>
                <a:gridCol w="1698173">
                  <a:extLst>
                    <a:ext uri="{9D8B030D-6E8A-4147-A177-3AD203B41FA5}">
                      <a16:colId xmlns:a16="http://schemas.microsoft.com/office/drawing/2014/main" val="2331437403"/>
                    </a:ext>
                  </a:extLst>
                </a:gridCol>
              </a:tblGrid>
              <a:tr h="29456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PictureI</a:t>
                      </a:r>
                      <a:r>
                        <a:rPr kumimoji="0" lang="en-US" sz="100" b="0" i="0" u="none" strike="noStrike" cap="none" normalizeH="0" baseline="0" dirty="0" smtClean="0">
                          <a:ln>
                            <a:noFill/>
                          </a:ln>
                          <a:solidFill>
                            <a:schemeClr val="tx1"/>
                          </a:solidFill>
                          <a:effectLst/>
                          <a:latin typeface="+mn-lt"/>
                        </a:rPr>
                        <a:t> </a:t>
                      </a:r>
                      <a:r>
                        <a:rPr kumimoji="0" lang="en-US" sz="1800" b="0" i="0" u="none" strike="noStrike" cap="none" normalizeH="0" baseline="0" dirty="0" smtClean="0">
                          <a:ln>
                            <a:noFill/>
                          </a:ln>
                          <a:solidFill>
                            <a:schemeClr val="tx1"/>
                          </a:solidFill>
                          <a:effectLst/>
                          <a:latin typeface="+mn-lt"/>
                        </a:rPr>
                        <a:t>D</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StudentI</a:t>
                      </a:r>
                      <a:r>
                        <a:rPr kumimoji="0" lang="en-US" sz="100" b="0" i="0" u="none" strike="noStrike" cap="none" normalizeH="0" baseline="0" dirty="0" smtClean="0">
                          <a:ln>
                            <a:noFill/>
                          </a:ln>
                          <a:solidFill>
                            <a:schemeClr val="tx1"/>
                          </a:solidFill>
                          <a:effectLst/>
                          <a:latin typeface="+mn-lt"/>
                        </a:rPr>
                        <a:t> </a:t>
                      </a:r>
                      <a:r>
                        <a:rPr kumimoji="0" lang="en-US" sz="1800" b="0" i="0" u="none" strike="noStrike" cap="none" normalizeH="0" baseline="0" dirty="0" smtClean="0">
                          <a:ln>
                            <a:noFill/>
                          </a:ln>
                          <a:solidFill>
                            <a:schemeClr val="tx1"/>
                          </a:solidFill>
                          <a:effectLst/>
                          <a:latin typeface="+mn-lt"/>
                        </a:rPr>
                        <a:t>D</a:t>
                      </a:r>
                    </a:p>
                  </a:txBody>
                  <a:tcPr marT="45727" marB="45727" horzOverflow="overflow"/>
                </a:tc>
                <a:extLst>
                  <a:ext uri="{0D108BD9-81ED-4DB2-BD59-A6C34878D82A}">
                    <a16:rowId xmlns:a16="http://schemas.microsoft.com/office/drawing/2014/main" val="3019991012"/>
                  </a:ext>
                </a:extLst>
              </a:tr>
              <a:tr h="29456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P1</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S1</a:t>
                      </a:r>
                    </a:p>
                  </a:txBody>
                  <a:tcPr marT="45727" marB="45727" horzOverflow="overflow"/>
                </a:tc>
                <a:extLst>
                  <a:ext uri="{0D108BD9-81ED-4DB2-BD59-A6C34878D82A}">
                    <a16:rowId xmlns:a16="http://schemas.microsoft.com/office/drawing/2014/main" val="1129468805"/>
                  </a:ext>
                </a:extLst>
              </a:tr>
              <a:tr h="29456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P1</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S2</a:t>
                      </a:r>
                    </a:p>
                  </a:txBody>
                  <a:tcPr marT="45727" marB="45727" horzOverflow="overflow"/>
                </a:tc>
                <a:extLst>
                  <a:ext uri="{0D108BD9-81ED-4DB2-BD59-A6C34878D82A}">
                    <a16:rowId xmlns:a16="http://schemas.microsoft.com/office/drawing/2014/main" val="751563549"/>
                  </a:ext>
                </a:extLst>
              </a:tr>
              <a:tr h="29456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P2</a:t>
                      </a:r>
                    </a:p>
                  </a:txBody>
                  <a:tcPr marT="45727" marB="4572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S3</a:t>
                      </a:r>
                    </a:p>
                  </a:txBody>
                  <a:tcPr marT="45727" marB="45727" horzOverflow="overflow"/>
                </a:tc>
                <a:extLst>
                  <a:ext uri="{0D108BD9-81ED-4DB2-BD59-A6C34878D82A}">
                    <a16:rowId xmlns:a16="http://schemas.microsoft.com/office/drawing/2014/main" val="1171550699"/>
                  </a:ext>
                </a:extLst>
              </a:tr>
            </a:tbl>
          </a:graphicData>
        </a:graphic>
      </p:graphicFrame>
    </p:spTree>
    <p:extLst>
      <p:ext uri="{BB962C8B-B14F-4D97-AF65-F5344CB8AC3E}">
        <p14:creationId xmlns:p14="http://schemas.microsoft.com/office/powerpoint/2010/main" val="34354139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Database Join</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call this kind of access across multiple tables a </a:t>
            </a:r>
            <a:r>
              <a:rPr lang="en-US" altLang="en-US" sz="2400" b="1" kern="1200" dirty="0">
                <a:solidFill>
                  <a:srgbClr val="000000"/>
                </a:solidFill>
                <a:latin typeface="Arial (Body)"/>
                <a:ea typeface="ＭＳ Ｐゴシック" charset="-128"/>
              </a:rPr>
              <a:t>join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By joining tables, we can represent more complex relationships than with just a single table.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Most database systems provide the ability to join tables.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Joining works better if the tables are well-formed: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Simple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Containing only a single relation per row</a:t>
            </a:r>
          </a:p>
        </p:txBody>
      </p:sp>
    </p:spTree>
    <p:extLst>
      <p:ext uri="{BB962C8B-B14F-4D97-AF65-F5344CB8AC3E}">
        <p14:creationId xmlns:p14="http://schemas.microsoft.com/office/powerpoint/2010/main" val="1187411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smtClean="0"/>
              <a:t>Markup Means Adding Tags</a:t>
            </a:r>
            <a:endParaRPr lang="en-US" dirty="0"/>
          </a:p>
        </p:txBody>
      </p:sp>
      <p:sp>
        <p:nvSpPr>
          <p:cNvPr id="3" name="Text Placeholder 2"/>
          <p:cNvSpPr>
            <a:spLocks noGrp="1"/>
          </p:cNvSpPr>
          <p:nvPr>
            <p:ph type="body" idx="1"/>
          </p:nvPr>
        </p:nvSpPr>
        <p:spPr>
          <a:xfrm>
            <a:off x="457200" y="1600201"/>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 </a:t>
            </a:r>
            <a:r>
              <a:rPr lang="en-US" altLang="en-US" sz="2400" b="1" kern="1200" dirty="0">
                <a:solidFill>
                  <a:srgbClr val="000000"/>
                </a:solidFill>
                <a:latin typeface="Arial (Body)"/>
                <a:ea typeface="ＭＳ Ｐゴシック" charset="-128"/>
              </a:rPr>
              <a:t>markup language</a:t>
            </a:r>
            <a:r>
              <a:rPr lang="en-US" altLang="en-US" sz="2400" kern="1200" dirty="0">
                <a:solidFill>
                  <a:srgbClr val="000000"/>
                </a:solidFill>
                <a:latin typeface="Arial (Body)"/>
                <a:ea typeface="ＭＳ Ｐゴシック" charset="-128"/>
              </a:rPr>
              <a:t> adds </a:t>
            </a:r>
            <a:r>
              <a:rPr lang="en-US" altLang="en-US" sz="2400" b="1" kern="1200" dirty="0">
                <a:solidFill>
                  <a:srgbClr val="000000"/>
                </a:solidFill>
                <a:latin typeface="Arial (Body)"/>
                <a:ea typeface="ＭＳ Ｐゴシック" charset="-128"/>
              </a:rPr>
              <a:t>tags</a:t>
            </a:r>
            <a:r>
              <a:rPr lang="en-US" altLang="en-US" sz="2400" kern="1200" dirty="0">
                <a:solidFill>
                  <a:srgbClr val="000000"/>
                </a:solidFill>
                <a:latin typeface="Arial (Body)"/>
                <a:ea typeface="ＭＳ Ｐゴシック" charset="-128"/>
              </a:rPr>
              <a:t> to regular text to identify its parts.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 tag in </a:t>
            </a:r>
            <a:r>
              <a:rPr lang="en-US" altLang="en-US" sz="2400" kern="1200" dirty="0" smtClean="0">
                <a:solidFill>
                  <a:srgbClr val="000000"/>
                </a:solidFill>
                <a:latin typeface="Arial (Body)"/>
                <a:ea typeface="ＭＳ Ｐゴシック" charset="-128"/>
              </a:rPr>
              <a:t>H</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T</a:t>
            </a:r>
            <a:r>
              <a:rPr lang="en-US" altLang="en-US" sz="100" kern="1200" baseline="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 is </a:t>
            </a:r>
            <a:r>
              <a:rPr lang="en-US" altLang="en-US" sz="2400" kern="1200" dirty="0">
                <a:solidFill>
                  <a:srgbClr val="000000"/>
                </a:solidFill>
                <a:latin typeface="Arial (Body)"/>
                <a:ea typeface="ＭＳ Ｐゴシック" charset="-128"/>
              </a:rPr>
              <a:t>enclosed </a:t>
            </a:r>
            <a:r>
              <a:rPr lang="en-US" altLang="en-US" sz="2400" kern="1200" dirty="0" smtClean="0">
                <a:solidFill>
                  <a:srgbClr val="000000"/>
                </a:solidFill>
                <a:latin typeface="Arial (Body)"/>
                <a:ea typeface="ＭＳ Ｐゴシック" charset="-128"/>
              </a:rPr>
              <a:t>by</a:t>
            </a:r>
            <a:endParaRPr lang="en-US" altLang="en-US" sz="2400" kern="1200" dirty="0">
              <a:solidFill>
                <a:srgbClr val="000000"/>
              </a:solidFill>
              <a:latin typeface="Arial (Body)"/>
              <a:ea typeface="ＭＳ Ｐゴシック" charset="-128"/>
            </a:endParaRPr>
          </a:p>
        </p:txBody>
      </p:sp>
      <p:graphicFrame>
        <p:nvGraphicFramePr>
          <p:cNvPr id="6" name="Object 5" descr="Computer code reads, left angle bracket angle brackets right angle bracket."/>
          <p:cNvGraphicFramePr>
            <a:graphicFrameLocks noChangeAspect="1"/>
          </p:cNvGraphicFramePr>
          <p:nvPr>
            <p:extLst>
              <p:ext uri="{D42A27DB-BD31-4B8C-83A1-F6EECF244321}">
                <p14:modId xmlns:p14="http://schemas.microsoft.com/office/powerpoint/2010/main" val="546533310"/>
              </p:ext>
            </p:extLst>
          </p:nvPr>
        </p:nvGraphicFramePr>
        <p:xfrm>
          <a:off x="4850493" y="2629967"/>
          <a:ext cx="2624285" cy="403741"/>
        </p:xfrm>
        <a:graphic>
          <a:graphicData uri="http://schemas.openxmlformats.org/presentationml/2006/ole">
            <mc:AlternateContent xmlns:mc="http://schemas.openxmlformats.org/markup-compatibility/2006">
              <mc:Choice xmlns:v="urn:schemas-microsoft-com:vml" Requires="v">
                <p:oleObj spid="_x0000_s26204" name="Equation" r:id="rId4" imgW="1320480" imgH="203040" progId="Equation.DSMT4">
                  <p:embed/>
                </p:oleObj>
              </mc:Choice>
              <mc:Fallback>
                <p:oleObj name="Equation" r:id="rId4" imgW="1320480" imgH="203040" progId="Equation.DSMT4">
                  <p:embed/>
                  <p:pic>
                    <p:nvPicPr>
                      <p:cNvPr id="0" name=""/>
                      <p:cNvPicPr/>
                      <p:nvPr/>
                    </p:nvPicPr>
                    <p:blipFill>
                      <a:blip r:embed="rId5"/>
                      <a:stretch>
                        <a:fillRect/>
                      </a:stretch>
                    </p:blipFill>
                    <p:spPr>
                      <a:xfrm>
                        <a:off x="4850493" y="2629967"/>
                        <a:ext cx="2624285" cy="403741"/>
                      </a:xfrm>
                      <a:prstGeom prst="rect">
                        <a:avLst/>
                      </a:prstGeom>
                    </p:spPr>
                  </p:pic>
                </p:oleObj>
              </mc:Fallback>
            </mc:AlternateContent>
          </a:graphicData>
        </a:graphic>
      </p:graphicFrame>
      <p:sp>
        <p:nvSpPr>
          <p:cNvPr id="12" name="Content Placeholder 11"/>
          <p:cNvSpPr>
            <a:spLocks noGrp="1"/>
          </p:cNvSpPr>
          <p:nvPr>
            <p:ph sz="quarter" idx="13"/>
          </p:nvPr>
        </p:nvSpPr>
        <p:spPr>
          <a:xfrm>
            <a:off x="457200" y="3122696"/>
            <a:ext cx="8267462" cy="558800"/>
          </a:xfrm>
        </p:spPr>
        <p:txBody>
          <a:bodyPr/>
          <a:lstStyle/>
          <a:p>
            <a:r>
              <a:rPr lang="en-US" altLang="en-US" sz="2400" dirty="0">
                <a:latin typeface="+mn-lt"/>
              </a:rPr>
              <a:t>Most tags have a starting tag and an ending tag</a:t>
            </a:r>
            <a:r>
              <a:rPr lang="en-US" altLang="en-US" sz="2400" dirty="0" smtClean="0">
                <a:latin typeface="+mn-lt"/>
              </a:rPr>
              <a:t>.</a:t>
            </a:r>
            <a:endParaRPr lang="en-US" altLang="en-US" sz="2400" dirty="0">
              <a:latin typeface="+mn-lt"/>
            </a:endParaRPr>
          </a:p>
        </p:txBody>
      </p:sp>
      <p:sp>
        <p:nvSpPr>
          <p:cNvPr id="13" name="Content Placeholder 12"/>
          <p:cNvSpPr>
            <a:spLocks noGrp="1"/>
          </p:cNvSpPr>
          <p:nvPr>
            <p:ph sz="quarter" idx="14"/>
          </p:nvPr>
        </p:nvSpPr>
        <p:spPr>
          <a:xfrm>
            <a:off x="454025" y="3731202"/>
            <a:ext cx="4904037" cy="465635"/>
          </a:xfrm>
        </p:spPr>
        <p:txBody>
          <a:bodyPr/>
          <a:lstStyle/>
          <a:p>
            <a:pPr lvl="1"/>
            <a:r>
              <a:rPr lang="en-US" altLang="en-US" sz="2400" dirty="0">
                <a:latin typeface="+mn-lt"/>
              </a:rPr>
              <a:t>A paragraph is identified by a</a:t>
            </a:r>
            <a:endParaRPr lang="en-US" sz="2400" dirty="0">
              <a:latin typeface="+mn-lt"/>
            </a:endParaRPr>
          </a:p>
        </p:txBody>
      </p:sp>
      <p:graphicFrame>
        <p:nvGraphicFramePr>
          <p:cNvPr id="2" name="Object 1" descr="Computer code reads, left angle bracket p right angle bracket"/>
          <p:cNvGraphicFramePr>
            <a:graphicFrameLocks noChangeAspect="1"/>
          </p:cNvGraphicFramePr>
          <p:nvPr>
            <p:extLst>
              <p:ext uri="{D42A27DB-BD31-4B8C-83A1-F6EECF244321}">
                <p14:modId xmlns:p14="http://schemas.microsoft.com/office/powerpoint/2010/main" val="1267588372"/>
              </p:ext>
            </p:extLst>
          </p:nvPr>
        </p:nvGraphicFramePr>
        <p:xfrm>
          <a:off x="5307558" y="3879012"/>
          <a:ext cx="692964" cy="346482"/>
        </p:xfrm>
        <a:graphic>
          <a:graphicData uri="http://schemas.openxmlformats.org/presentationml/2006/ole">
            <mc:AlternateContent xmlns:mc="http://schemas.openxmlformats.org/markup-compatibility/2006">
              <mc:Choice xmlns:v="urn:schemas-microsoft-com:vml" Requires="v">
                <p:oleObj spid="_x0000_s26205" name="Equation" r:id="rId6" imgW="355320" imgH="177480" progId="Equation.DSMT4">
                  <p:embed/>
                </p:oleObj>
              </mc:Choice>
              <mc:Fallback>
                <p:oleObj name="Equation" r:id="rId6" imgW="355320" imgH="177480" progId="Equation.DSMT4">
                  <p:embed/>
                  <p:pic>
                    <p:nvPicPr>
                      <p:cNvPr id="0" name=""/>
                      <p:cNvPicPr/>
                      <p:nvPr/>
                    </p:nvPicPr>
                    <p:blipFill>
                      <a:blip r:embed="rId7"/>
                      <a:stretch>
                        <a:fillRect/>
                      </a:stretch>
                    </p:blipFill>
                    <p:spPr>
                      <a:xfrm>
                        <a:off x="5307558" y="3879012"/>
                        <a:ext cx="692964" cy="346482"/>
                      </a:xfrm>
                      <a:prstGeom prst="rect">
                        <a:avLst/>
                      </a:prstGeom>
                    </p:spPr>
                  </p:pic>
                </p:oleObj>
              </mc:Fallback>
            </mc:AlternateContent>
          </a:graphicData>
        </a:graphic>
      </p:graphicFrame>
      <p:sp>
        <p:nvSpPr>
          <p:cNvPr id="15" name="Content Placeholder 14"/>
          <p:cNvSpPr>
            <a:spLocks noGrp="1"/>
          </p:cNvSpPr>
          <p:nvPr>
            <p:ph sz="quarter" idx="16"/>
          </p:nvPr>
        </p:nvSpPr>
        <p:spPr>
          <a:xfrm>
            <a:off x="6004993" y="3731202"/>
            <a:ext cx="2392518" cy="404604"/>
          </a:xfrm>
        </p:spPr>
        <p:txBody>
          <a:bodyPr/>
          <a:lstStyle/>
          <a:p>
            <a:pPr marL="0" indent="0">
              <a:buNone/>
            </a:pPr>
            <a:r>
              <a:rPr lang="en-US" altLang="en-US" sz="2400" dirty="0">
                <a:latin typeface="+mn-lt"/>
              </a:rPr>
              <a:t>at its start and a</a:t>
            </a:r>
            <a:endParaRPr lang="en-US" sz="2400" dirty="0">
              <a:latin typeface="+mn-lt"/>
            </a:endParaRPr>
          </a:p>
        </p:txBody>
      </p:sp>
      <p:graphicFrame>
        <p:nvGraphicFramePr>
          <p:cNvPr id="23" name="Object 8" descr="Computer code reads, left angle bracket forward slash p right angle bracket"/>
          <p:cNvGraphicFramePr>
            <a:graphicFrameLocks noGrp="1" noChangeAspect="1"/>
          </p:cNvGraphicFramePr>
          <p:nvPr>
            <p:ph sz="quarter" idx="17"/>
            <p:extLst>
              <p:ext uri="{D42A27DB-BD31-4B8C-83A1-F6EECF244321}">
                <p14:modId xmlns:p14="http://schemas.microsoft.com/office/powerpoint/2010/main" val="611440278"/>
              </p:ext>
            </p:extLst>
          </p:nvPr>
        </p:nvGraphicFramePr>
        <p:xfrm>
          <a:off x="1240217" y="4196837"/>
          <a:ext cx="785669" cy="397449"/>
        </p:xfrm>
        <a:graphic>
          <a:graphicData uri="http://schemas.openxmlformats.org/presentationml/2006/ole">
            <mc:AlternateContent xmlns:mc="http://schemas.openxmlformats.org/markup-compatibility/2006">
              <mc:Choice xmlns:v="urn:schemas-microsoft-com:vml" Requires="v">
                <p:oleObj spid="_x0000_s26206" name="Equation" r:id="rId8" imgW="419040" imgH="203040" progId="Equation.DSMT4">
                  <p:embed/>
                </p:oleObj>
              </mc:Choice>
              <mc:Fallback>
                <p:oleObj name="Equation" r:id="rId8" imgW="419040" imgH="203040" progId="Equation.DSMT4">
                  <p:embed/>
                  <p:pic>
                    <p:nvPicPr>
                      <p:cNvPr id="0" name=""/>
                      <p:cNvPicPr/>
                      <p:nvPr/>
                    </p:nvPicPr>
                    <p:blipFill>
                      <a:blip r:embed="rId9"/>
                      <a:stretch>
                        <a:fillRect/>
                      </a:stretch>
                    </p:blipFill>
                    <p:spPr>
                      <a:xfrm>
                        <a:off x="1240217" y="4196837"/>
                        <a:ext cx="785669" cy="397449"/>
                      </a:xfrm>
                      <a:prstGeom prst="rect">
                        <a:avLst/>
                      </a:prstGeom>
                    </p:spPr>
                  </p:pic>
                </p:oleObj>
              </mc:Fallback>
            </mc:AlternateContent>
          </a:graphicData>
        </a:graphic>
      </p:graphicFrame>
      <p:sp>
        <p:nvSpPr>
          <p:cNvPr id="17" name="Content Placeholder 16"/>
          <p:cNvSpPr>
            <a:spLocks noGrp="1"/>
          </p:cNvSpPr>
          <p:nvPr>
            <p:ph sz="quarter" idx="18"/>
          </p:nvPr>
        </p:nvSpPr>
        <p:spPr>
          <a:xfrm>
            <a:off x="1876924" y="4129925"/>
            <a:ext cx="1612232" cy="500453"/>
          </a:xfrm>
        </p:spPr>
        <p:txBody>
          <a:bodyPr/>
          <a:lstStyle/>
          <a:p>
            <a:pPr marL="101600" lvl="1" indent="0">
              <a:spcBef>
                <a:spcPts val="1500"/>
              </a:spcBef>
              <a:buNone/>
            </a:pPr>
            <a:r>
              <a:rPr lang="en-US" altLang="en-US" sz="2400" dirty="0">
                <a:latin typeface="+mn-lt"/>
              </a:rPr>
              <a:t>at its end</a:t>
            </a:r>
            <a:r>
              <a:rPr lang="en-US" altLang="en-US" sz="2400" dirty="0" smtClean="0">
                <a:latin typeface="+mn-lt"/>
              </a:rPr>
              <a:t>.</a:t>
            </a:r>
            <a:endParaRPr lang="en-US" altLang="en-US" sz="2400" dirty="0">
              <a:latin typeface="+mn-lt"/>
            </a:endParaRPr>
          </a:p>
        </p:txBody>
      </p:sp>
      <p:sp>
        <p:nvSpPr>
          <p:cNvPr id="18" name="Content Placeholder 17"/>
          <p:cNvSpPr>
            <a:spLocks noGrp="1"/>
          </p:cNvSpPr>
          <p:nvPr>
            <p:ph sz="quarter" idx="19"/>
          </p:nvPr>
        </p:nvSpPr>
        <p:spPr>
          <a:xfrm>
            <a:off x="457200" y="4663530"/>
            <a:ext cx="4614834" cy="436964"/>
          </a:xfrm>
        </p:spPr>
        <p:txBody>
          <a:bodyPr/>
          <a:lstStyle/>
          <a:p>
            <a:pPr marL="741600" lvl="1" indent="-284400"/>
            <a:r>
              <a:rPr lang="en-US" altLang="en-US" sz="2400" dirty="0">
                <a:latin typeface="+mn-lt"/>
              </a:rPr>
              <a:t>A heading is identified by </a:t>
            </a:r>
            <a:r>
              <a:rPr lang="en-US" altLang="en-US" sz="2400" dirty="0" smtClean="0">
                <a:latin typeface="+mn-lt"/>
              </a:rPr>
              <a:t>a</a:t>
            </a:r>
            <a:endParaRPr lang="en-US" sz="2400" dirty="0">
              <a:latin typeface="+mn-lt"/>
            </a:endParaRPr>
          </a:p>
        </p:txBody>
      </p:sp>
      <p:graphicFrame>
        <p:nvGraphicFramePr>
          <p:cNvPr id="8" name="Object 7" descr="Computer code reads, left angle bracket h 1 right angle bracket"/>
          <p:cNvGraphicFramePr>
            <a:graphicFrameLocks noChangeAspect="1"/>
          </p:cNvGraphicFramePr>
          <p:nvPr>
            <p:extLst>
              <p:ext uri="{D42A27DB-BD31-4B8C-83A1-F6EECF244321}">
                <p14:modId xmlns:p14="http://schemas.microsoft.com/office/powerpoint/2010/main" val="84037787"/>
              </p:ext>
            </p:extLst>
          </p:nvPr>
        </p:nvGraphicFramePr>
        <p:xfrm>
          <a:off x="5004712" y="4790546"/>
          <a:ext cx="841457" cy="321734"/>
        </p:xfrm>
        <a:graphic>
          <a:graphicData uri="http://schemas.openxmlformats.org/presentationml/2006/ole">
            <mc:AlternateContent xmlns:mc="http://schemas.openxmlformats.org/markup-compatibility/2006">
              <mc:Choice xmlns:v="urn:schemas-microsoft-com:vml" Requires="v">
                <p:oleObj spid="_x0000_s26207" name="Equation" r:id="rId10" imgW="431640" imgH="164880" progId="Equation.DSMT4">
                  <p:embed/>
                </p:oleObj>
              </mc:Choice>
              <mc:Fallback>
                <p:oleObj name="Equation" r:id="rId10" imgW="431640" imgH="164880" progId="Equation.DSMT4">
                  <p:embed/>
                  <p:pic>
                    <p:nvPicPr>
                      <p:cNvPr id="0" name=""/>
                      <p:cNvPicPr/>
                      <p:nvPr/>
                    </p:nvPicPr>
                    <p:blipFill>
                      <a:blip r:embed="rId11"/>
                      <a:stretch>
                        <a:fillRect/>
                      </a:stretch>
                    </p:blipFill>
                    <p:spPr>
                      <a:xfrm>
                        <a:off x="5004712" y="4790546"/>
                        <a:ext cx="841457" cy="321734"/>
                      </a:xfrm>
                      <a:prstGeom prst="rect">
                        <a:avLst/>
                      </a:prstGeom>
                    </p:spPr>
                  </p:pic>
                </p:oleObj>
              </mc:Fallback>
            </mc:AlternateContent>
          </a:graphicData>
        </a:graphic>
      </p:graphicFrame>
      <p:sp>
        <p:nvSpPr>
          <p:cNvPr id="20" name="Content Placeholder 19"/>
          <p:cNvSpPr>
            <a:spLocks noGrp="1"/>
          </p:cNvSpPr>
          <p:nvPr>
            <p:ph sz="quarter" idx="21"/>
          </p:nvPr>
        </p:nvSpPr>
        <p:spPr>
          <a:xfrm>
            <a:off x="5685524" y="4678770"/>
            <a:ext cx="2650756" cy="516195"/>
          </a:xfrm>
        </p:spPr>
        <p:txBody>
          <a:bodyPr/>
          <a:lstStyle/>
          <a:p>
            <a:pPr marL="101600" indent="0">
              <a:buNone/>
            </a:pPr>
            <a:r>
              <a:rPr lang="en-US" altLang="en-US" sz="2400" dirty="0">
                <a:latin typeface="+mn-lt"/>
              </a:rPr>
              <a:t>at its start and a</a:t>
            </a:r>
            <a:endParaRPr lang="en-US" sz="2400" dirty="0">
              <a:latin typeface="+mn-lt"/>
            </a:endParaRPr>
          </a:p>
        </p:txBody>
      </p:sp>
      <p:graphicFrame>
        <p:nvGraphicFramePr>
          <p:cNvPr id="26" name="Object 25" descr="Computer code reads, left angle bracket forward slash h 1 right angle bracket."/>
          <p:cNvGraphicFramePr>
            <a:graphicFrameLocks noChangeAspect="1"/>
          </p:cNvGraphicFramePr>
          <p:nvPr>
            <p:extLst>
              <p:ext uri="{D42A27DB-BD31-4B8C-83A1-F6EECF244321}">
                <p14:modId xmlns:p14="http://schemas.microsoft.com/office/powerpoint/2010/main" val="3144306138"/>
              </p:ext>
            </p:extLst>
          </p:nvPr>
        </p:nvGraphicFramePr>
        <p:xfrm>
          <a:off x="1240217" y="5220705"/>
          <a:ext cx="940452" cy="346482"/>
        </p:xfrm>
        <a:graphic>
          <a:graphicData uri="http://schemas.openxmlformats.org/presentationml/2006/ole">
            <mc:AlternateContent xmlns:mc="http://schemas.openxmlformats.org/markup-compatibility/2006">
              <mc:Choice xmlns:v="urn:schemas-microsoft-com:vml" Requires="v">
                <p:oleObj spid="_x0000_s26208" name="Equation" r:id="rId12" imgW="482400" imgH="177480" progId="Equation.DSMT4">
                  <p:embed/>
                </p:oleObj>
              </mc:Choice>
              <mc:Fallback>
                <p:oleObj name="Equation" r:id="rId12" imgW="482400" imgH="177480" progId="Equation.DSMT4">
                  <p:embed/>
                  <p:pic>
                    <p:nvPicPr>
                      <p:cNvPr id="0" name=""/>
                      <p:cNvPicPr/>
                      <p:nvPr/>
                    </p:nvPicPr>
                    <p:blipFill>
                      <a:blip r:embed="rId13"/>
                      <a:stretch>
                        <a:fillRect/>
                      </a:stretch>
                    </p:blipFill>
                    <p:spPr>
                      <a:xfrm>
                        <a:off x="1240217" y="5220705"/>
                        <a:ext cx="940452" cy="346482"/>
                      </a:xfrm>
                      <a:prstGeom prst="rect">
                        <a:avLst/>
                      </a:prstGeom>
                    </p:spPr>
                  </p:pic>
                </p:oleObj>
              </mc:Fallback>
            </mc:AlternateContent>
          </a:graphicData>
        </a:graphic>
      </p:graphicFrame>
      <p:sp>
        <p:nvSpPr>
          <p:cNvPr id="21" name="Content Placeholder 20"/>
          <p:cNvSpPr>
            <a:spLocks noGrp="1"/>
          </p:cNvSpPr>
          <p:nvPr>
            <p:ph sz="quarter" idx="22"/>
          </p:nvPr>
        </p:nvSpPr>
        <p:spPr>
          <a:xfrm flipH="1">
            <a:off x="2051827" y="5100494"/>
            <a:ext cx="2939997" cy="408301"/>
          </a:xfrm>
        </p:spPr>
        <p:txBody>
          <a:bodyPr/>
          <a:lstStyle/>
          <a:p>
            <a:pPr marL="101600" lvl="1" indent="0">
              <a:spcBef>
                <a:spcPts val="1500"/>
              </a:spcBef>
              <a:buNone/>
            </a:pPr>
            <a:r>
              <a:rPr lang="en-US" altLang="en-US" sz="2400" dirty="0">
                <a:latin typeface="+mn-lt"/>
              </a:rPr>
              <a:t>at its end</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679223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Creating Relational Databases Using Simple Python Databases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can create structures like relational databases using our existing Python tools.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start by introducing </a:t>
            </a:r>
            <a:r>
              <a:rPr lang="en-US" altLang="en-US" sz="2400" b="1" kern="1200" dirty="0">
                <a:solidFill>
                  <a:srgbClr val="000000"/>
                </a:solidFill>
                <a:latin typeface="Arial (Body)"/>
                <a:ea typeface="ＭＳ Ｐゴシック" charset="-128"/>
              </a:rPr>
              <a:t>hash tables</a:t>
            </a:r>
            <a:r>
              <a:rPr lang="en-US" altLang="en-US" sz="2400" kern="1200" dirty="0">
                <a:solidFill>
                  <a:srgbClr val="000000"/>
                </a:solidFill>
                <a:latin typeface="Arial (Body)"/>
                <a:ea typeface="ＭＳ Ｐゴシック" charset="-128"/>
              </a:rPr>
              <a:t> (also called </a:t>
            </a:r>
            <a:r>
              <a:rPr lang="en-US" altLang="en-US" sz="2400" b="1" kern="1200" dirty="0">
                <a:solidFill>
                  <a:srgbClr val="000000"/>
                </a:solidFill>
                <a:latin typeface="Arial (Body)"/>
                <a:ea typeface="ＭＳ Ｐゴシック" charset="-128"/>
              </a:rPr>
              <a:t>associative arrays</a:t>
            </a:r>
            <a:r>
              <a:rPr lang="en-US" altLang="en-US" sz="2400" kern="1200" dirty="0">
                <a:solidFill>
                  <a:srgbClr val="000000"/>
                </a:solidFill>
                <a:latin typeface="Arial (Body)"/>
                <a:ea typeface="ＭＳ Ｐゴシック" charset="-128"/>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Think of these as arrays whose indices are </a:t>
            </a:r>
            <a:r>
              <a:rPr lang="en-US" altLang="en-US" sz="2400" b="1" kern="1200" dirty="0">
                <a:solidFill>
                  <a:srgbClr val="000000"/>
                </a:solidFill>
                <a:latin typeface="Arial (Body)"/>
                <a:ea typeface="ＭＳ Ｐゴシック" charset="-128"/>
                <a:cs typeface="+mn-cs"/>
              </a:rPr>
              <a:t>strings</a:t>
            </a:r>
            <a:r>
              <a:rPr lang="en-US" altLang="en-US" sz="2400" kern="1200" dirty="0">
                <a:solidFill>
                  <a:srgbClr val="000000"/>
                </a:solidFill>
                <a:latin typeface="Arial (Body)"/>
                <a:ea typeface="ＭＳ Ｐゴシック" charset="-128"/>
                <a:cs typeface="+mn-cs"/>
              </a:rPr>
              <a:t>, not </a:t>
            </a:r>
            <a:r>
              <a:rPr lang="en-US" altLang="en-US" sz="2400" b="1" kern="1200" dirty="0">
                <a:solidFill>
                  <a:srgbClr val="000000"/>
                </a:solidFill>
                <a:latin typeface="Arial (Body)"/>
                <a:ea typeface="ＭＳ Ｐゴシック" charset="-128"/>
                <a:cs typeface="+mn-cs"/>
              </a:rPr>
              <a:t>numbers</a:t>
            </a:r>
          </a:p>
        </p:txBody>
      </p:sp>
    </p:spTree>
    <p:extLst>
      <p:ext uri="{BB962C8B-B14F-4D97-AF65-F5344CB8AC3E}">
        <p14:creationId xmlns:p14="http://schemas.microsoft.com/office/powerpoint/2010/main" val="33974209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US" altLang="en-US" dirty="0"/>
              <a:t>Hash Tables in Python</a:t>
            </a:r>
            <a:endParaRPr lang="en-US" dirty="0">
              <a:latin typeface="Times New Roman" panose="02020603050405020304" pitchFamily="18" charset="0"/>
            </a:endParaRPr>
          </a:p>
        </p:txBody>
      </p:sp>
      <p:pic>
        <p:nvPicPr>
          <p:cNvPr id="3" name="Picture 2" descr="Computer code has 5 lines. The lines read as follows. Line 1. right angle bracket right angle bracket right angle bracket row equals left brace Student Name single quote colon single quote Katie single quote comma  single quote Student I D single quote colon single quote S1 single quote right brace. Line 2. right angle bracket right angle bracket right angle bracket print row. Corresponding output reads, left brace Student I D single quote colon single quote S 1 single quote comma single quote Student Name single quote colon single quote Katie single quote right brace. Line 3. right angle bracket right angle bracket right angle bracket print row left bracket single quote Student I D single quote right bracket. Corresponding output reads, S 1. Line 4. right angle bracket right angle bracket right angle bracket print row left bracket single quote Studen Name single quote right bracket. Corresponding output reads, Attempt to access a key that is not in a dictionary period. Line 5. right angle bracket right angle bracket right angle bracket print row left bracket single quote Student Name single quote right bracket. Corresponding output reads, Katie."/>
          <p:cNvPicPr>
            <a:picLocks noChangeAspect="1"/>
          </p:cNvPicPr>
          <p:nvPr/>
        </p:nvPicPr>
        <p:blipFill rotWithShape="1">
          <a:blip r:embed="rId3"/>
          <a:srcRect b="3596"/>
          <a:stretch/>
        </p:blipFill>
        <p:spPr>
          <a:xfrm>
            <a:off x="457200" y="1551286"/>
            <a:ext cx="7071973" cy="4343328"/>
          </a:xfrm>
          <a:prstGeom prst="rect">
            <a:avLst/>
          </a:prstGeom>
        </p:spPr>
      </p:pic>
    </p:spTree>
    <p:extLst>
      <p:ext uri="{BB962C8B-B14F-4D97-AF65-F5344CB8AC3E}">
        <p14:creationId xmlns:p14="http://schemas.microsoft.com/office/powerpoint/2010/main" val="5435764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Building a Hash Table More Slowly</a:t>
            </a:r>
            <a:endParaRPr lang="en-US" altLang="en-US" kern="1200" dirty="0">
              <a:latin typeface="Times New Roman" panose="02020603050405020304" pitchFamily="18" charset="0"/>
              <a:ea typeface="ＭＳ Ｐゴシック" charset="-128"/>
            </a:endParaRPr>
          </a:p>
        </p:txBody>
      </p:sp>
      <p:pic>
        <p:nvPicPr>
          <p:cNvPr id="3" name="Picture 2" descr="Computer code has 5 lines. The lines read as follows. Line 1. right angle bracket right angle bracket right angle bracket picture Row equals left brace right brace. Line 2. right angle bracket right angle bracket right angle bracket picture Row left bracket single quote Picture single quote right bracket equals single quote Class 1 period j p g single quote. Line 3. right angle bracket right angle bracket right angle bracket picture Row left bracket single quote Picture I D single quote right bracket equals single quote P 1 single quote. Line 4. right angle bracket right angle bracket right angle bracket print picture Row. Corresponding output reads, left brace single quote Picture single quote colon single quote Class 1 period j p g single quote comma single quote Picture I D single quote colon single quote P 1 single quote right brace. Line 5. right angle bracket right angle bracket right angle bracket print picture Row left bracket single quote Picture single quote right bracket. Corresponding output reads, Class 1 period j p g."/>
          <p:cNvPicPr>
            <a:picLocks noChangeAspect="1"/>
          </p:cNvPicPr>
          <p:nvPr/>
        </p:nvPicPr>
        <p:blipFill rotWithShape="1">
          <a:blip r:embed="rId3"/>
          <a:srcRect t="3170" b="3581"/>
          <a:stretch/>
        </p:blipFill>
        <p:spPr>
          <a:xfrm>
            <a:off x="457200" y="1692456"/>
            <a:ext cx="6109331" cy="4077244"/>
          </a:xfrm>
          <a:prstGeom prst="rect">
            <a:avLst/>
          </a:prstGeom>
        </p:spPr>
      </p:pic>
    </p:spTree>
    <p:extLst>
      <p:ext uri="{BB962C8B-B14F-4D97-AF65-F5344CB8AC3E}">
        <p14:creationId xmlns:p14="http://schemas.microsoft.com/office/powerpoint/2010/main" val="25356235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1574"/>
            <a:ext cx="8387255"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Building Relational Database out of Shelves of Hash Tables</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For each row of the table, we can use a hash table.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can store collections of rows in the same database.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search for something by using a for loop on the keys() of the database</a:t>
            </a:r>
          </a:p>
        </p:txBody>
      </p:sp>
    </p:spTree>
    <p:extLst>
      <p:ext uri="{BB962C8B-B14F-4D97-AF65-F5344CB8AC3E}">
        <p14:creationId xmlns:p14="http://schemas.microsoft.com/office/powerpoint/2010/main" val="16686044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Creating a Database</a:t>
            </a:r>
            <a:endParaRPr lang="en-US" altLang="en-US" sz="2000" b="0" kern="1200" dirty="0">
              <a:latin typeface="Times New Roman" panose="02020603050405020304" pitchFamily="18" charset="0"/>
              <a:ea typeface="ＭＳ Ｐゴシック" charset="-128"/>
            </a:endParaRPr>
          </a:p>
        </p:txBody>
      </p:sp>
      <p:pic>
        <p:nvPicPr>
          <p:cNvPr id="9" name="Picture 8" descr="Computer code has 27 lines. The lines read as follows. Line 1. import shelve. Line 2. d e f create Databases left parenthesis right parenthesis colon. Line 3, indented once. hash Create Student Database. Line 4, indented once. students equals shelve period open left parenthesis double quote students period d b double quote comma double quote c double quote right parenthesis. Line 5, indented once. row equals left brace single quote Student Name single quote colon single quote Katie single quote comma single quote Student I D single quote colon single quote S 1single q i right brace. Line 6, indented once. students left bracket single quote S 1 single quote right bracket equals row. Line 7, indented once. row equals left brace single quote Student Name single quote colon single quote Brittany single quote comma single quote Student I D single quote colon single quote S 2 single quote right brace. Line 8, indented once. students left bracket single quote S 2 single quote right bracket equals row. Line 9, indented once. row equals left brace single quote Student Name single quote colon single quote Carrie single quote comma single quote Student I D single quote colon single quote S 3 single quote right brace. Line 10, indented once. students left bracket single quote S 3 single quote right bracket equals row. Line 11, indented once. students period close left parenthesis right parenthesis. Line 12, indented once. hash Create Picture Database. Line 13, indented once. pictures equals shelve period open left parenthesis double quote pictures period d b double quote comma double quote c double quote right parenthesis. Line 14, indented once. row equals left brace single quote Picture single quote colon single quote Class 1 period j p g single quote comma single quote Picture I D single quote colon single quote P 1 single quote right brace. Line 15, indented once. pictures left bracket single quote P 1 single quote right bracket equals row. Line 16, indented once. row equals left brace single quote Picture single quote colon single quote Class 2 period j p g single quote comma single quote Picture I D single quote colon single quote P 2 single quote right brace. Line 17, indented once. pictures left bracket single quote P 2 single quote right bracket equals row. Line 18, indented once. pictures period close left parenthesis right parenthesis. Line 19, indented once. hash Create Picture hyphen Student Database. Line 20, indented once. pictures equals shelve period open left parenthesis double quote p i c t hyphen students period d b double quote comma double quote c double quote right parenthesis. Line 21, indented once. row equals left brace single quote Picture I D single quote colon single quote P 1 single quote comma single quote Student I D single quote colon single quote S 1 single quote right brace. Line 22, indented once. pictures left bracket single quote P 1 S 1 single quote right bracket equals row. Line 23, indented once. row equals left brace single quote Picture I D single quote colon single quote P 1 single quote comma single quote Student I D single quote colon single quote S 2 single quote right brace. Line 24, indented once. pictures left bracket single quote P 1, S 2 single quote right bracket equals row. Line 25, indented once. row equals left brace single quote Picture I D single quote colon single quote P 2 single quote comma single quote Student I D single quote colon single quote S 3 single quote right brace. Line 26, indented once. pictures left bracket single quote P 2, S 3 single quote right bracket equals row. Line 27, indented once. pictures period close left parenthesis right parenthesis. The keys in the database really don't matter in this example."/>
          <p:cNvPicPr>
            <a:picLocks noChangeAspect="1"/>
          </p:cNvPicPr>
          <p:nvPr/>
        </p:nvPicPr>
        <p:blipFill>
          <a:blip r:embed="rId3"/>
          <a:stretch>
            <a:fillRect/>
          </a:stretch>
        </p:blipFill>
        <p:spPr>
          <a:xfrm>
            <a:off x="614295" y="1792021"/>
            <a:ext cx="7915410" cy="4222224"/>
          </a:xfrm>
          <a:prstGeom prst="rect">
            <a:avLst/>
          </a:prstGeom>
        </p:spPr>
      </p:pic>
    </p:spTree>
    <p:extLst>
      <p:ext uri="{BB962C8B-B14F-4D97-AF65-F5344CB8AC3E}">
        <p14:creationId xmlns:p14="http://schemas.microsoft.com/office/powerpoint/2010/main" val="37595939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Doing a Join: Who is in Class1.Jpg?</a:t>
            </a:r>
            <a:endParaRPr lang="en-US" altLang="en-US" sz="2000" b="0" kern="1200" dirty="0">
              <a:latin typeface="Times New Roman" panose="02020603050405020304" pitchFamily="18" charset="0"/>
              <a:ea typeface="ＭＳ Ｐゴシック" charset="-128"/>
            </a:endParaRPr>
          </a:p>
        </p:txBody>
      </p:sp>
      <p:pic>
        <p:nvPicPr>
          <p:cNvPr id="3" name="Picture 2" descr="Computer code has 24 lines. The lines read as follows. Line 1. d e f who In Class 1 left parenthesis right parenthesis colon. Line 2, indented once. hash Get the picture I D. Line 3, indented once. pictures equals shelve period open left parenthesis double quote pictures period d b double quote comma double quote r double quote right parenthesis. Line 4, indented once. for key in pictures period keys left parenthesis right parenthesis colon. Line 5, indented twice. row equals pictures left bracket key right bracket. Line 6, indented twice. if row left bracket single quote Picture single quote right bracket equals equals single quote Class 1 period j p g single quote colon. Line 7, indented 3 times. i d equals row left bracket 'Picture I D single quote right bracket. Line 8, indented once. pictures period close left parenthesis right parenthesis. Line 9, indented once. hash Get the students single quote I Ds. Line 10, indented once. students list equals left bracket right bracket. Line 11, indented once. pictures equals shelve period open left parenthesis double quote p i c t hyphen students period d b double quote comma double quote c double quote right parenthesis. Line 12, indented once. for key in pictures period keys left parenthesis right parenthesis colon. Line 13, indented twice. row equals pictures left bracket key right bracket. Line 14, indented twice. if row left bracket single quote Picture I D single quote right bracket equals equals i d colon. Line 15, indented 3 times. students list period append left parenthesis row left bracket single quote Student I D single quote right bracket right parenthesis. Line 16, indented once. pictures period close left parenthesis right parenthesis. Line 17, indented once. print double quote We’re looking for colon double quote comma students list. Line 18, indented once. hash Get the students single quote names. Line 19, indented once. students equals shelve period open left parenthesis double quote students period d b double quote comma double quote r double quote right parenthesis. Line 20, indented once. for key in students period keys left parenthesis right parenthesis colon. Line 21, indented twice. row equals students left bracket key right bracket. Line 22, indented twice. if row left bracket single quote Student I D single quote right bracket in students list colon. Line 23, indented 3 times. print row left bracket single quote Student Name single quote right bracket comma double quote is in the picture double quote. Line 24, indented once. students period close left parenthesis right parenthesis. This can be made M U C H easier with some sub-functions! Like: findStudentWithI D left parenthesis right parenthesis"/>
          <p:cNvPicPr>
            <a:picLocks noChangeAspect="1"/>
          </p:cNvPicPr>
          <p:nvPr/>
        </p:nvPicPr>
        <p:blipFill>
          <a:blip r:embed="rId3"/>
          <a:stretch>
            <a:fillRect/>
          </a:stretch>
        </p:blipFill>
        <p:spPr>
          <a:xfrm>
            <a:off x="587829" y="1698670"/>
            <a:ext cx="7643334" cy="4081147"/>
          </a:xfrm>
          <a:prstGeom prst="rect">
            <a:avLst/>
          </a:prstGeom>
        </p:spPr>
      </p:pic>
    </p:spTree>
    <p:extLst>
      <p:ext uri="{BB962C8B-B14F-4D97-AF65-F5344CB8AC3E}">
        <p14:creationId xmlns:p14="http://schemas.microsoft.com/office/powerpoint/2010/main" val="34238641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Running the Join</a:t>
            </a:r>
            <a:endParaRPr lang="en-US" altLang="en-US" kern="1200" dirty="0">
              <a:latin typeface="Times New Roman" panose="02020603050405020304" pitchFamily="18" charset="0"/>
              <a:ea typeface="ＭＳ Ｐゴシック" charset="-128"/>
            </a:endParaRPr>
          </a:p>
        </p:txBody>
      </p:sp>
      <p:pic>
        <p:nvPicPr>
          <p:cNvPr id="3" name="Picture 2" descr="Computer code reads, right angle bracket right angle bracket right angle bracket who In Class 1 left parenthesis right parenthesis. Corresponding output reads, We’re looking for colon left bracket single quote S 2 single quote comma single quote S 1 single quote right bracket. Brittany is in the picture.  Katie is in the picture."/>
          <p:cNvPicPr>
            <a:picLocks noChangeAspect="1"/>
          </p:cNvPicPr>
          <p:nvPr/>
        </p:nvPicPr>
        <p:blipFill>
          <a:blip r:embed="rId3"/>
          <a:stretch>
            <a:fillRect/>
          </a:stretch>
        </p:blipFill>
        <p:spPr>
          <a:xfrm>
            <a:off x="457200" y="1689940"/>
            <a:ext cx="4584681" cy="2685893"/>
          </a:xfrm>
          <a:prstGeom prst="rect">
            <a:avLst/>
          </a:prstGeom>
        </p:spPr>
      </p:pic>
    </p:spTree>
    <p:extLst>
      <p:ext uri="{BB962C8B-B14F-4D97-AF65-F5344CB8AC3E}">
        <p14:creationId xmlns:p14="http://schemas.microsoft.com/office/powerpoint/2010/main" val="29813504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 Example Using My</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S</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Q</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re </a:t>
            </a:r>
            <a:r>
              <a:rPr lang="en-US" altLang="en-US" sz="2400" kern="1200" dirty="0">
                <a:solidFill>
                  <a:srgbClr val="000000"/>
                </a:solidFill>
                <a:latin typeface="Arial (Body)"/>
                <a:ea typeface="ＭＳ Ｐゴシック" charset="-128"/>
              </a:rPr>
              <a:t>going to use an example using </a:t>
            </a:r>
            <a:r>
              <a:rPr lang="en-US" altLang="en-US" sz="2400" kern="1200" dirty="0" smtClean="0">
                <a:solidFill>
                  <a:srgbClr val="000000"/>
                </a:solidFill>
                <a:latin typeface="Arial (Body)"/>
                <a:ea typeface="ＭＳ Ｐゴシック" charset="-128"/>
              </a:rPr>
              <a:t>My</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Q</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a:t>
            </a:r>
            <a:endParaRPr lang="en-US" altLang="en-US" sz="2400"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My</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S</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Q</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L </a:t>
            </a:r>
            <a:r>
              <a:rPr lang="en-US" altLang="en-US" sz="2400" kern="1200" dirty="0">
                <a:solidFill>
                  <a:srgbClr val="000000"/>
                </a:solidFill>
                <a:latin typeface="Arial (Body)"/>
                <a:ea typeface="ＭＳ Ｐゴシック" charset="-128"/>
                <a:cs typeface="+mn-cs"/>
              </a:rPr>
              <a:t>is a popular open source database that runs on many platforms.</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powerful and can handle large, complex table manipulations.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goal is not for you to learn to use </a:t>
            </a:r>
            <a:r>
              <a:rPr lang="en-US" altLang="en-US" sz="2400" kern="1200" dirty="0" smtClean="0">
                <a:solidFill>
                  <a:srgbClr val="000000"/>
                </a:solidFill>
                <a:latin typeface="Arial (Body)"/>
                <a:ea typeface="ＭＳ Ｐゴシック" charset="-128"/>
              </a:rPr>
              <a:t>My</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Q</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a:t>
            </a:r>
            <a:r>
              <a:rPr lang="en-US" altLang="en-US" sz="2400" kern="1200" dirty="0">
                <a:solidFill>
                  <a:srgbClr val="000000"/>
                </a:solidFill>
                <a:latin typeface="Arial (Body)"/>
                <a:ea typeface="ＭＳ Ｐゴシック" charset="-128"/>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Very similar things can be done with Microsoft Access, </a:t>
            </a:r>
            <a:r>
              <a:rPr lang="en-US" altLang="en-US" sz="2400" kern="1200" dirty="0" smtClean="0">
                <a:solidFill>
                  <a:srgbClr val="000000"/>
                </a:solidFill>
                <a:latin typeface="Arial (Body)"/>
                <a:ea typeface="ＭＳ Ｐゴシック" charset="-128"/>
                <a:cs typeface="+mn-cs"/>
              </a:rPr>
              <a:t>SimpleD</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B/InstantD</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B</a:t>
            </a:r>
            <a:r>
              <a:rPr lang="en-US" altLang="en-US" sz="2400" kern="1200" dirty="0">
                <a:solidFill>
                  <a:srgbClr val="000000"/>
                </a:solidFill>
                <a:latin typeface="Arial (Body)"/>
                <a:ea typeface="ＭＳ Ｐゴシック" charset="-128"/>
                <a:cs typeface="+mn-cs"/>
              </a:rPr>
              <a:t>, Oracle, Informix.</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Just using </a:t>
            </a:r>
            <a:r>
              <a:rPr lang="en-US" altLang="en-US" sz="2400" kern="1200" dirty="0" smtClean="0">
                <a:solidFill>
                  <a:srgbClr val="000000"/>
                </a:solidFill>
                <a:latin typeface="Arial (Body)"/>
                <a:ea typeface="ＭＳ Ｐゴシック" charset="-128"/>
              </a:rPr>
              <a:t>My</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Q</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 </a:t>
            </a:r>
            <a:r>
              <a:rPr lang="en-US" altLang="en-US" sz="2400" kern="1200" dirty="0">
                <a:solidFill>
                  <a:srgbClr val="000000"/>
                </a:solidFill>
                <a:latin typeface="Arial (Body)"/>
                <a:ea typeface="ＭＳ Ｐゴシック" charset="-128"/>
              </a:rPr>
              <a:t>as an example.</a:t>
            </a:r>
          </a:p>
        </p:txBody>
      </p:sp>
    </p:spTree>
    <p:extLst>
      <p:ext uri="{BB962C8B-B14F-4D97-AF65-F5344CB8AC3E}">
        <p14:creationId xmlns:p14="http://schemas.microsoft.com/office/powerpoint/2010/main" val="11723645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968343"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For More Information on Databases and S</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Q</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 in Python (and Jython</a:t>
            </a:r>
            <a:r>
              <a:rPr lang="en-US" altLang="en-US" kern="1200" dirty="0">
                <a:latin typeface="Times New Roman" panose="02020603050405020304" pitchFamily="18" charset="0"/>
                <a:ea typeface="ＭＳ Ｐゴシック" charset="-128"/>
              </a:rPr>
              <a:t>)</a:t>
            </a:r>
            <a:endParaRPr lang="en-US" altLang="en-US" b="0" kern="1200" dirty="0">
              <a:latin typeface="Times New Roman" panose="02020603050405020304" pitchFamily="18" charset="0"/>
              <a:ea typeface="ＭＳ Ｐゴシック" charset="-128"/>
            </a:endParaRPr>
          </a:p>
        </p:txBody>
      </p:sp>
      <p:sp>
        <p:nvSpPr>
          <p:cNvPr id="4" name="Content Placeholder 3"/>
          <p:cNvSpPr>
            <a:spLocks noGrp="1"/>
          </p:cNvSpPr>
          <p:nvPr>
            <p:ph type="body" idx="1"/>
          </p:nvPr>
        </p:nvSpPr>
        <p:spPr>
          <a:xfrm>
            <a:off x="457200" y="1600200"/>
            <a:ext cx="4708358" cy="4525963"/>
          </a:xfrm>
        </p:spPr>
        <p:txBody>
          <a:bodyPr/>
          <a:lstStyle/>
          <a:p>
            <a:pPr eaLnBrk="1" hangingPunct="1"/>
            <a:r>
              <a:rPr lang="en-US" altLang="en-US" sz="2400" b="1" dirty="0">
                <a:latin typeface="+mn-lt"/>
              </a:rPr>
              <a:t>Making</a:t>
            </a:r>
            <a:r>
              <a:rPr lang="en-US" altLang="en-US" sz="2400" i="1" dirty="0">
                <a:latin typeface="+mn-lt"/>
              </a:rPr>
              <a:t> </a:t>
            </a:r>
            <a:r>
              <a:rPr lang="en-US" altLang="en-US" sz="2400" b="1" dirty="0">
                <a:latin typeface="+mn-lt"/>
              </a:rPr>
              <a:t>Use of</a:t>
            </a:r>
            <a:r>
              <a:rPr lang="en-US" altLang="en-US" sz="2400" i="1" dirty="0">
                <a:latin typeface="+mn-lt"/>
              </a:rPr>
              <a:t> </a:t>
            </a:r>
            <a:r>
              <a:rPr lang="en-US" altLang="en-US" sz="2400" b="1" dirty="0">
                <a:latin typeface="+mn-lt"/>
              </a:rPr>
              <a:t>Python</a:t>
            </a:r>
            <a:r>
              <a:rPr lang="en-US" altLang="en-US" sz="2400" dirty="0">
                <a:latin typeface="+mn-lt"/>
              </a:rPr>
              <a:t> by Rashi Gupta (Wiley: 2002)</a:t>
            </a:r>
          </a:p>
          <a:p>
            <a:pPr eaLnBrk="1" hangingPunct="1"/>
            <a:r>
              <a:rPr lang="en-US" altLang="en-US" sz="2400" b="1" dirty="0">
                <a:latin typeface="+mn-lt"/>
              </a:rPr>
              <a:t>Python Programming with the Java Class Libraries </a:t>
            </a:r>
            <a:r>
              <a:rPr lang="en-US" altLang="en-US" sz="2400" dirty="0">
                <a:latin typeface="+mn-lt"/>
              </a:rPr>
              <a:t>by Richard Hightower (Addison-Wesley: 2003</a:t>
            </a:r>
            <a:r>
              <a:rPr lang="en-US" altLang="en-US" sz="2400" dirty="0" smtClean="0">
                <a:latin typeface="+mn-lt"/>
              </a:rPr>
              <a:t>)</a:t>
            </a:r>
            <a:endParaRPr lang="en-US" altLang="en-US" sz="2400" i="1" dirty="0">
              <a:latin typeface="+mn-lt"/>
            </a:endParaRPr>
          </a:p>
        </p:txBody>
      </p:sp>
      <p:pic>
        <p:nvPicPr>
          <p:cNvPr id="6" name="Picture 6" descr="An image representing the cover of a book titled, Making use of Python, authored by Rashi Gupta."/>
          <p:cNvPicPr>
            <a:picLocks noGrp="1" noChangeAspect="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922962" y="1981200"/>
            <a:ext cx="1530350" cy="1866900"/>
          </a:xfrm>
          <a:prstGeom prst="rect">
            <a:avLst/>
          </a:prstGeom>
        </p:spPr>
      </p:pic>
      <p:pic>
        <p:nvPicPr>
          <p:cNvPr id="8" name="Picture 8" descr="An image representing the cover of a book titled, Python Programming with the Java Class Libraries, authored by Richard Hight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943600" y="3848100"/>
            <a:ext cx="1489075" cy="1866900"/>
          </a:xfrm>
          <a:prstGeom prst="rect">
            <a:avLst/>
          </a:prstGeom>
          <a:noFill/>
        </p:spPr>
      </p:pic>
    </p:spTree>
    <p:extLst>
      <p:ext uri="{BB962C8B-B14F-4D97-AF65-F5344CB8AC3E}">
        <p14:creationId xmlns:p14="http://schemas.microsoft.com/office/powerpoint/2010/main" val="7930262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defRPr/>
            </a:pPr>
            <a:r>
              <a:rPr lang="en-US" kern="1200" dirty="0" smtClean="0">
                <a:latin typeface="Times New Roman" panose="02020603050405020304" pitchFamily="18" charset="0"/>
                <a:ea typeface="ＭＳ Ｐゴシック" charset="0"/>
                <a:cs typeface="+mj-cs"/>
              </a:rPr>
              <a:t>Warning: We’re Going to Get Detailed and Technical Here!</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If we ask you to do any database work on assignment, it will only be with anydbm and shelve.</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However, if you do any database work in your professional life, you </a:t>
            </a:r>
            <a:r>
              <a:rPr lang="en-US" altLang="en-US" sz="2200" b="1" kern="1200" dirty="0">
                <a:solidFill>
                  <a:srgbClr val="000000"/>
                </a:solidFill>
                <a:latin typeface="Arial (Body)"/>
                <a:ea typeface="ＭＳ Ｐゴシック" charset="-128"/>
              </a:rPr>
              <a:t>will</a:t>
            </a:r>
            <a:r>
              <a:rPr lang="en-US" altLang="en-US" sz="2200" kern="1200" dirty="0">
                <a:solidFill>
                  <a:srgbClr val="000000"/>
                </a:solidFill>
                <a:latin typeface="Arial (Body)"/>
                <a:ea typeface="ＭＳ Ｐゴシック" charset="-128"/>
              </a:rPr>
              <a:t> be using relational databases and </a:t>
            </a:r>
            <a:r>
              <a:rPr lang="en-US" altLang="en-US" sz="2200" kern="1200" dirty="0" smtClean="0">
                <a:solidFill>
                  <a:srgbClr val="000000"/>
                </a:solidFill>
                <a:latin typeface="Arial (Body)"/>
                <a:ea typeface="ＭＳ Ｐゴシック" charset="-128"/>
              </a:rPr>
              <a:t>S</a:t>
            </a:r>
            <a:r>
              <a:rPr lang="en-US" altLang="en-US" sz="100" kern="1200" dirty="0" smtClean="0">
                <a:solidFill>
                  <a:srgbClr val="000000"/>
                </a:solidFill>
                <a:latin typeface="Arial (Body)"/>
                <a:ea typeface="ＭＳ Ｐゴシック" charset="-128"/>
              </a:rPr>
              <a:t> </a:t>
            </a:r>
            <a:r>
              <a:rPr lang="en-US" altLang="en-US" sz="2200" kern="1200" dirty="0" smtClean="0">
                <a:solidFill>
                  <a:srgbClr val="000000"/>
                </a:solidFill>
                <a:latin typeface="Arial (Body)"/>
                <a:ea typeface="ＭＳ Ｐゴシック" charset="-128"/>
              </a:rPr>
              <a:t>Q</a:t>
            </a:r>
            <a:r>
              <a:rPr lang="en-US" altLang="en-US" sz="100" kern="1200" dirty="0" smtClean="0">
                <a:solidFill>
                  <a:srgbClr val="000000"/>
                </a:solidFill>
                <a:latin typeface="Arial (Body)"/>
                <a:ea typeface="ＭＳ Ｐゴシック" charset="-128"/>
              </a:rPr>
              <a:t> </a:t>
            </a:r>
            <a:r>
              <a:rPr lang="en-US" altLang="en-US" sz="2200" kern="1200" dirty="0" smtClean="0">
                <a:solidFill>
                  <a:srgbClr val="000000"/>
                </a:solidFill>
                <a:latin typeface="Arial (Body)"/>
                <a:ea typeface="ＭＳ Ｐゴシック" charset="-128"/>
              </a:rPr>
              <a:t>L.</a:t>
            </a:r>
            <a:endParaRPr lang="en-US" altLang="en-US" sz="2200"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We </a:t>
            </a:r>
            <a:r>
              <a:rPr lang="en-US" altLang="en-US" sz="2200" kern="1200" dirty="0" smtClean="0">
                <a:solidFill>
                  <a:srgbClr val="000000"/>
                </a:solidFill>
                <a:latin typeface="Arial (Body)"/>
                <a:ea typeface="ＭＳ Ｐゴシック" charset="-128"/>
                <a:cs typeface="+mn-cs"/>
              </a:rPr>
              <a:t>won</a:t>
            </a:r>
            <a:r>
              <a:rPr lang="fr-FR" altLang="ja-JP" sz="2200" kern="1200" dirty="0" smtClean="0">
                <a:solidFill>
                  <a:srgbClr val="000000"/>
                </a:solidFill>
                <a:latin typeface="Arial (Body)"/>
                <a:ea typeface="ＭＳ Ｐゴシック" charset="-128"/>
                <a:cs typeface="+mn-cs"/>
              </a:rPr>
              <a:t>’</a:t>
            </a:r>
            <a:r>
              <a:rPr lang="en-US" altLang="en-US" sz="2200" kern="1200" dirty="0" smtClean="0">
                <a:solidFill>
                  <a:srgbClr val="000000"/>
                </a:solidFill>
                <a:latin typeface="Arial (Body)"/>
                <a:ea typeface="ＭＳ Ｐゴシック" charset="-128"/>
                <a:cs typeface="+mn-cs"/>
              </a:rPr>
              <a:t>t </a:t>
            </a:r>
            <a:r>
              <a:rPr lang="en-US" altLang="en-US" sz="2200" kern="1200" dirty="0">
                <a:solidFill>
                  <a:srgbClr val="000000"/>
                </a:solidFill>
                <a:latin typeface="Arial (Body)"/>
                <a:ea typeface="ＭＳ Ｐゴシック" charset="-128"/>
                <a:cs typeface="+mn-cs"/>
              </a:rPr>
              <a:t>be asking you to do that for homework in this class.</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The next few slides give you the pointers on how to set up </a:t>
            </a:r>
            <a:r>
              <a:rPr lang="en-US" altLang="en-US" sz="2200" kern="1200" dirty="0" smtClean="0">
                <a:solidFill>
                  <a:srgbClr val="000000"/>
                </a:solidFill>
                <a:latin typeface="Arial (Body)"/>
                <a:ea typeface="ＭＳ Ｐゴシック" charset="-128"/>
              </a:rPr>
              <a:t>My</a:t>
            </a:r>
            <a:r>
              <a:rPr lang="en-US" altLang="en-US" sz="100" kern="1200" dirty="0" smtClean="0">
                <a:solidFill>
                  <a:srgbClr val="000000"/>
                </a:solidFill>
                <a:latin typeface="Arial (Body)"/>
                <a:ea typeface="ＭＳ Ｐゴシック" charset="-128"/>
              </a:rPr>
              <a:t> </a:t>
            </a:r>
            <a:r>
              <a:rPr lang="en-US" altLang="en-US" sz="2200" kern="1200" dirty="0" smtClean="0">
                <a:solidFill>
                  <a:srgbClr val="000000"/>
                </a:solidFill>
                <a:latin typeface="Arial (Body)"/>
                <a:ea typeface="ＭＳ Ｐゴシック" charset="-128"/>
              </a:rPr>
              <a:t>S</a:t>
            </a:r>
            <a:r>
              <a:rPr lang="en-US" altLang="en-US" sz="100" kern="1200" dirty="0" smtClean="0">
                <a:solidFill>
                  <a:srgbClr val="000000"/>
                </a:solidFill>
                <a:latin typeface="Arial (Body)"/>
                <a:ea typeface="ＭＳ Ｐゴシック" charset="-128"/>
              </a:rPr>
              <a:t> </a:t>
            </a:r>
            <a:r>
              <a:rPr lang="en-US" altLang="en-US" sz="2200" kern="1200" dirty="0" smtClean="0">
                <a:solidFill>
                  <a:srgbClr val="000000"/>
                </a:solidFill>
                <a:latin typeface="Arial (Body)"/>
                <a:ea typeface="ＭＳ Ｐゴシック" charset="-128"/>
              </a:rPr>
              <a:t>Q</a:t>
            </a:r>
            <a:r>
              <a:rPr lang="en-US" altLang="en-US" sz="100" kern="1200" dirty="0" smtClean="0">
                <a:solidFill>
                  <a:srgbClr val="000000"/>
                </a:solidFill>
                <a:latin typeface="Arial (Body)"/>
                <a:ea typeface="ＭＳ Ｐゴシック" charset="-128"/>
              </a:rPr>
              <a:t> </a:t>
            </a:r>
            <a:r>
              <a:rPr lang="en-US" altLang="en-US" sz="2200" kern="1200" dirty="0" smtClean="0">
                <a:solidFill>
                  <a:srgbClr val="000000"/>
                </a:solidFill>
                <a:latin typeface="Arial (Body)"/>
                <a:ea typeface="ＭＳ Ｐゴシック" charset="-128"/>
              </a:rPr>
              <a:t>L </a:t>
            </a:r>
            <a:r>
              <a:rPr lang="en-US" altLang="en-US" sz="2200" kern="1200" dirty="0">
                <a:solidFill>
                  <a:srgbClr val="000000"/>
                </a:solidFill>
                <a:latin typeface="Arial (Body)"/>
                <a:ea typeface="ＭＳ Ｐゴシック" charset="-128"/>
              </a:rPr>
              <a:t>on your own computer.</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But </a:t>
            </a:r>
            <a:r>
              <a:rPr lang="en-US" altLang="en-US" sz="2200" kern="1200" dirty="0" smtClean="0">
                <a:solidFill>
                  <a:srgbClr val="000000"/>
                </a:solidFill>
                <a:latin typeface="Arial (Body)"/>
                <a:ea typeface="ＭＳ Ｐゴシック" charset="-128"/>
                <a:cs typeface="+mn-cs"/>
              </a:rPr>
              <a:t>it</a:t>
            </a:r>
            <a:r>
              <a:rPr lang="fr-FR" altLang="ja-JP" sz="2200" kern="1200" dirty="0" smtClean="0">
                <a:solidFill>
                  <a:srgbClr val="000000"/>
                </a:solidFill>
                <a:latin typeface="Arial (Body)"/>
                <a:ea typeface="ＭＳ Ｐゴシック" charset="-128"/>
                <a:cs typeface="+mn-cs"/>
              </a:rPr>
              <a:t>’</a:t>
            </a:r>
            <a:r>
              <a:rPr lang="en-US" altLang="en-US" sz="2200" kern="1200" dirty="0" smtClean="0">
                <a:solidFill>
                  <a:srgbClr val="000000"/>
                </a:solidFill>
                <a:latin typeface="Arial (Body)"/>
                <a:ea typeface="ＭＳ Ｐゴシック" charset="-128"/>
                <a:cs typeface="+mn-cs"/>
              </a:rPr>
              <a:t>s </a:t>
            </a:r>
            <a:r>
              <a:rPr lang="en-US" altLang="en-US" sz="2200" kern="1200" dirty="0">
                <a:solidFill>
                  <a:srgbClr val="000000"/>
                </a:solidFill>
                <a:latin typeface="Arial (Body)"/>
                <a:ea typeface="ＭＳ Ｐゴシック" charset="-128"/>
                <a:cs typeface="+mn-cs"/>
              </a:rPr>
              <a:t>not for the faint of heart!</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If </a:t>
            </a:r>
            <a:r>
              <a:rPr lang="en-US" altLang="en-US" sz="2200" kern="1200" dirty="0" smtClean="0">
                <a:solidFill>
                  <a:srgbClr val="000000"/>
                </a:solidFill>
                <a:latin typeface="Arial (Body)"/>
                <a:ea typeface="ＭＳ Ｐゴシック" charset="-128"/>
                <a:cs typeface="+mn-cs"/>
              </a:rPr>
              <a:t>you</a:t>
            </a:r>
            <a:r>
              <a:rPr lang="fr-FR" altLang="ja-JP" sz="2200" kern="1200" dirty="0" smtClean="0">
                <a:solidFill>
                  <a:srgbClr val="000000"/>
                </a:solidFill>
                <a:latin typeface="Arial (Body)"/>
                <a:ea typeface="ＭＳ Ｐゴシック" charset="-128"/>
                <a:cs typeface="+mn-cs"/>
              </a:rPr>
              <a:t>’</a:t>
            </a:r>
            <a:r>
              <a:rPr lang="en-US" altLang="en-US" sz="2200" kern="1200" dirty="0" smtClean="0">
                <a:solidFill>
                  <a:srgbClr val="000000"/>
                </a:solidFill>
                <a:latin typeface="Arial (Body)"/>
                <a:ea typeface="ＭＳ Ｐゴシック" charset="-128"/>
                <a:cs typeface="+mn-cs"/>
              </a:rPr>
              <a:t>d </a:t>
            </a:r>
            <a:r>
              <a:rPr lang="en-US" altLang="en-US" sz="2200" kern="1200" dirty="0">
                <a:solidFill>
                  <a:srgbClr val="000000"/>
                </a:solidFill>
                <a:latin typeface="Arial (Body)"/>
                <a:ea typeface="ＭＳ Ｐゴシック" charset="-128"/>
                <a:cs typeface="+mn-cs"/>
              </a:rPr>
              <a:t>like to avoid technical details, ignore the next </a:t>
            </a:r>
            <a:r>
              <a:rPr lang="en-US" altLang="en-US" sz="2200" b="1" kern="1200" dirty="0" smtClean="0">
                <a:solidFill>
                  <a:srgbClr val="000000"/>
                </a:solidFill>
                <a:latin typeface="Arial (Body)"/>
                <a:ea typeface="ＭＳ Ｐゴシック" charset="-128"/>
                <a:cs typeface="+mn-cs"/>
              </a:rPr>
              <a:t>Four</a:t>
            </a:r>
            <a:r>
              <a:rPr lang="en-US" altLang="en-US" sz="2200" kern="1200" dirty="0" smtClean="0">
                <a:solidFill>
                  <a:srgbClr val="000000"/>
                </a:solidFill>
                <a:latin typeface="Arial (Body)"/>
                <a:ea typeface="ＭＳ Ｐゴシック" charset="-128"/>
                <a:cs typeface="+mn-cs"/>
              </a:rPr>
              <a:t> slides</a:t>
            </a:r>
            <a:endParaRPr lang="en-US" altLang="en-US" sz="22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3334892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T</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M</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 is Just Text in a File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8622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We enter our text and our tags in just a plain ole ordinary text file.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Use an extension of </a:t>
            </a:r>
            <a:r>
              <a:rPr lang="en-IN" altLang="en-US"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.html</a:t>
            </a:r>
            <a:r>
              <a:rPr lang="en-IN"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 (</a:t>
            </a:r>
            <a:r>
              <a:rPr lang="en-IN"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.htm</a:t>
            </a:r>
            <a:r>
              <a:rPr lang="en-IN"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 </a:t>
            </a:r>
            <a:r>
              <a:rPr lang="en-US" altLang="ja-JP" sz="2400" kern="1200" dirty="0">
                <a:solidFill>
                  <a:srgbClr val="000000"/>
                </a:solidFill>
                <a:latin typeface="+mn-lt"/>
                <a:ea typeface="ＭＳ Ｐゴシック" charset="-128"/>
              </a:rPr>
              <a:t>if your computer only allows three characters) to indicate </a:t>
            </a:r>
            <a:r>
              <a:rPr lang="en-US" altLang="ja-JP" sz="2400" kern="1200" dirty="0" smtClean="0">
                <a:solidFill>
                  <a:srgbClr val="000000"/>
                </a:solidFill>
                <a:latin typeface="+mn-lt"/>
                <a:ea typeface="ＭＳ Ｐゴシック" charset="-128"/>
              </a:rPr>
              <a:t>H</a:t>
            </a:r>
            <a:r>
              <a:rPr lang="en-US" altLang="ja-JP" sz="100" kern="1200" dirty="0" smtClean="0">
                <a:solidFill>
                  <a:srgbClr val="000000"/>
                </a:solidFill>
                <a:latin typeface="+mn-lt"/>
                <a:ea typeface="ＭＳ Ｐゴシック" charset="-128"/>
              </a:rPr>
              <a:t> </a:t>
            </a:r>
            <a:r>
              <a:rPr lang="en-US" altLang="ja-JP" sz="2400" kern="1200" dirty="0" smtClean="0">
                <a:solidFill>
                  <a:srgbClr val="000000"/>
                </a:solidFill>
                <a:latin typeface="+mn-lt"/>
                <a:ea typeface="ＭＳ Ｐゴシック" charset="-128"/>
              </a:rPr>
              <a:t>T</a:t>
            </a:r>
            <a:r>
              <a:rPr lang="en-US" altLang="ja-JP" sz="100" kern="1200" dirty="0" smtClean="0">
                <a:solidFill>
                  <a:srgbClr val="000000"/>
                </a:solidFill>
                <a:latin typeface="+mn-lt"/>
                <a:ea typeface="ＭＳ Ｐゴシック" charset="-128"/>
              </a:rPr>
              <a:t> </a:t>
            </a:r>
            <a:r>
              <a:rPr lang="en-US" altLang="ja-JP" sz="2400" kern="1200" dirty="0" smtClean="0">
                <a:solidFill>
                  <a:srgbClr val="000000"/>
                </a:solidFill>
                <a:latin typeface="+mn-lt"/>
                <a:ea typeface="ＭＳ Ｐゴシック" charset="-128"/>
              </a:rPr>
              <a:t>M</a:t>
            </a:r>
            <a:r>
              <a:rPr lang="en-US" altLang="ja-JP" sz="100" kern="1200" dirty="0" smtClean="0">
                <a:solidFill>
                  <a:srgbClr val="000000"/>
                </a:solidFill>
                <a:latin typeface="+mn-lt"/>
                <a:ea typeface="ＭＳ Ｐゴシック" charset="-128"/>
              </a:rPr>
              <a:t> </a:t>
            </a:r>
            <a:r>
              <a:rPr lang="en-US" altLang="ja-JP" sz="2400" kern="1200" dirty="0" smtClean="0">
                <a:solidFill>
                  <a:srgbClr val="000000"/>
                </a:solidFill>
                <a:latin typeface="+mn-lt"/>
                <a:ea typeface="ＭＳ Ｐゴシック" charset="-128"/>
              </a:rPr>
              <a:t>L.</a:t>
            </a:r>
            <a:endParaRPr lang="en-US" altLang="ja-JP" sz="2400" kern="1200" dirty="0">
              <a:solidFill>
                <a:srgbClr val="000000"/>
              </a:solidFill>
              <a:latin typeface="+mn-lt"/>
              <a:ea typeface="ＭＳ Ｐゴシック" charset="-128"/>
            </a:endParaRP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mn-lt"/>
                <a:ea typeface="ＭＳ Ｐゴシック" charset="-128"/>
              </a:rPr>
              <a:t>J</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E</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S works </a:t>
            </a:r>
            <a:r>
              <a:rPr lang="en-US" altLang="en-US" sz="2400" kern="1200" dirty="0">
                <a:solidFill>
                  <a:srgbClr val="000000"/>
                </a:solidFill>
                <a:latin typeface="+mn-lt"/>
                <a:ea typeface="ＭＳ Ｐゴシック" charset="-128"/>
              </a:rPr>
              <a:t>just fine for editing and saving </a:t>
            </a:r>
            <a:r>
              <a:rPr lang="en-US" altLang="en-US" sz="2400" kern="1200" dirty="0" smtClean="0">
                <a:solidFill>
                  <a:srgbClr val="000000"/>
                </a:solidFill>
                <a:latin typeface="+mn-lt"/>
                <a:ea typeface="ＭＳ Ｐゴシック" charset="-128"/>
              </a:rPr>
              <a:t>H</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T</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M</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 files</a:t>
            </a:r>
            <a:r>
              <a:rPr lang="en-US" altLang="en-US" sz="2400" kern="1200" dirty="0">
                <a:solidFill>
                  <a:srgbClr val="000000"/>
                </a:solidFill>
                <a:latin typeface="+mn-lt"/>
                <a:ea typeface="ＭＳ Ｐゴシック" charset="-128"/>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Just </a:t>
            </a:r>
            <a:r>
              <a:rPr lang="en-US" altLang="en-US" sz="2400" kern="1200" dirty="0" smtClean="0">
                <a:solidFill>
                  <a:srgbClr val="000000"/>
                </a:solidFill>
                <a:latin typeface="+mn-lt"/>
                <a:ea typeface="ＭＳ Ｐゴシック" charset="-128"/>
                <a:cs typeface="+mn-cs"/>
              </a:rPr>
              <a:t>don</a:t>
            </a:r>
            <a:r>
              <a:rPr lang="fr-FR" altLang="ja-JP" sz="2400" kern="1200" dirty="0" smtClean="0">
                <a:solidFill>
                  <a:srgbClr val="000000"/>
                </a:solidFill>
                <a:latin typeface="+mn-lt"/>
                <a:ea typeface="ＭＳ Ｐゴシック" charset="-128"/>
                <a:cs typeface="+mn-cs"/>
              </a:rPr>
              <a:t>’</a:t>
            </a:r>
            <a:r>
              <a:rPr lang="en-US" altLang="en-US" sz="2400" kern="1200" dirty="0" smtClean="0">
                <a:solidFill>
                  <a:srgbClr val="000000"/>
                </a:solidFill>
                <a:latin typeface="+mn-lt"/>
                <a:ea typeface="ＭＳ Ｐゴシック" charset="-128"/>
                <a:cs typeface="+mn-cs"/>
              </a:rPr>
              <a:t>t </a:t>
            </a:r>
            <a:r>
              <a:rPr lang="en-US" altLang="en-US" sz="2400" kern="1200" dirty="0">
                <a:solidFill>
                  <a:srgbClr val="000000"/>
                </a:solidFill>
                <a:latin typeface="+mn-lt"/>
                <a:ea typeface="ＭＳ Ｐゴシック" charset="-128"/>
                <a:cs typeface="+mn-cs"/>
              </a:rPr>
              <a:t>try to </a:t>
            </a:r>
            <a:r>
              <a:rPr lang="en-US" altLang="en-US" sz="2400" b="1" kern="1200" dirty="0">
                <a:solidFill>
                  <a:srgbClr val="000000"/>
                </a:solidFill>
                <a:latin typeface="+mn-lt"/>
                <a:ea typeface="ＭＳ Ｐゴシック" charset="-128"/>
                <a:cs typeface="+mn-cs"/>
              </a:rPr>
              <a:t>load</a:t>
            </a:r>
            <a:r>
              <a:rPr lang="en-US" altLang="en-US" sz="2400" kern="1200" dirty="0">
                <a:solidFill>
                  <a:srgbClr val="000000"/>
                </a:solidFill>
                <a:latin typeface="+mn-lt"/>
                <a:ea typeface="ＭＳ Ｐゴシック" charset="-128"/>
                <a:cs typeface="+mn-cs"/>
              </a:rPr>
              <a:t> them!</a:t>
            </a:r>
          </a:p>
        </p:txBody>
      </p:sp>
    </p:spTree>
    <p:extLst>
      <p:ext uri="{BB962C8B-B14F-4D97-AF65-F5344CB8AC3E}">
        <p14:creationId xmlns:p14="http://schemas.microsoft.com/office/powerpoint/2010/main" val="11139820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Installing My</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S</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Q</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a:t>
            </a:r>
            <a:endParaRPr lang="en-US" altLang="en-US" sz="2000" b="0"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5290457" cy="4862839"/>
          </a:xfrm>
        </p:spPr>
        <p:txBody>
          <a:bodyPr wrap="square" lIns="91425" tIns="91425" rIns="91425" bIns="91425" anchor="t">
            <a:spAutoFit/>
          </a:bodyPr>
          <a:lstStyle/>
          <a:p>
            <a:pPr lvl="0" fontAlgn="base">
              <a:buFont typeface="Arial" panose="020B0604020202020204" pitchFamily="34" charset="0"/>
              <a:buChar char="•"/>
            </a:pPr>
            <a:r>
              <a:rPr lang="en-US" altLang="en-US" sz="2200" kern="1200" dirty="0">
                <a:solidFill>
                  <a:srgbClr val="000000"/>
                </a:solidFill>
                <a:latin typeface="+mn-lt"/>
                <a:ea typeface="ＭＳ Ｐゴシック" charset="-128"/>
              </a:rPr>
              <a:t>Go to </a:t>
            </a:r>
            <a:r>
              <a:rPr lang="en-US" altLang="en-US" sz="2200" kern="1200" dirty="0">
                <a:solidFill>
                  <a:srgbClr val="000000"/>
                </a:solidFill>
                <a:latin typeface="+mn-lt"/>
                <a:ea typeface="ＭＳ Ｐゴシック" charset="-128"/>
                <a:hlinkClick r:id="rId2" tooltip="http://www.mysql.com/downloads/index.html"/>
              </a:rPr>
              <a:t>http://</a:t>
            </a:r>
            <a:r>
              <a:rPr lang="en-US" altLang="en-US" sz="2200" kern="1200" dirty="0" smtClean="0">
                <a:solidFill>
                  <a:srgbClr val="000000"/>
                </a:solidFill>
                <a:latin typeface="+mn-lt"/>
                <a:ea typeface="ＭＳ Ｐゴシック" charset="-128"/>
                <a:hlinkClick r:id="rId2" tooltip="http://www.mysql.com/downloads/index.html"/>
              </a:rPr>
              <a:t>www.mysql.com/downloads/index.html</a:t>
            </a:r>
            <a:endParaRPr lang="en-US" altLang="en-US" sz="2200" kern="1200" dirty="0">
              <a:solidFill>
                <a:srgbClr val="000000"/>
              </a:solidFill>
              <a:latin typeface="+mn-lt"/>
              <a:ea typeface="ＭＳ Ｐゴシック" charset="-128"/>
            </a:endParaRPr>
          </a:p>
          <a:p>
            <a:pPr lvl="1" eaLnBrk="1" hangingPunct="1"/>
            <a:r>
              <a:rPr lang="en-US" altLang="en-US" sz="2200" dirty="0">
                <a:latin typeface="+mn-lt"/>
              </a:rPr>
              <a:t>Download and install </a:t>
            </a:r>
            <a:r>
              <a:rPr lang="en-US" altLang="en-US" sz="2200" dirty="0" smtClean="0">
                <a:latin typeface="+mn-lt"/>
              </a:rPr>
              <a:t>my</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Q</a:t>
            </a:r>
            <a:r>
              <a:rPr lang="en-US" altLang="en-US" sz="100" dirty="0" smtClean="0">
                <a:latin typeface="+mn-lt"/>
              </a:rPr>
              <a:t> </a:t>
            </a:r>
            <a:r>
              <a:rPr lang="en-US" altLang="en-US" sz="2200" dirty="0" smtClean="0">
                <a:latin typeface="+mn-lt"/>
              </a:rPr>
              <a:t>L</a:t>
            </a:r>
            <a:endParaRPr lang="en-US" altLang="en-US" sz="2200" dirty="0">
              <a:latin typeface="+mn-lt"/>
            </a:endParaRPr>
          </a:p>
          <a:p>
            <a:pPr lvl="1" eaLnBrk="1" hangingPunct="1"/>
            <a:r>
              <a:rPr lang="en-US" altLang="en-US" sz="2200" dirty="0">
                <a:latin typeface="+mn-lt"/>
              </a:rPr>
              <a:t>Suggestion: Download and install </a:t>
            </a:r>
            <a:r>
              <a:rPr lang="en-US" altLang="en-US" sz="2200" dirty="0" smtClean="0">
                <a:latin typeface="+mn-lt"/>
              </a:rPr>
              <a:t>my</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Q</a:t>
            </a:r>
            <a:r>
              <a:rPr lang="en-US" altLang="en-US" sz="100" dirty="0" smtClean="0">
                <a:latin typeface="+mn-lt"/>
              </a:rPr>
              <a:t> </a:t>
            </a:r>
            <a:r>
              <a:rPr lang="en-US" altLang="en-US" sz="2200" dirty="0" smtClean="0">
                <a:latin typeface="+mn-lt"/>
              </a:rPr>
              <a:t>Lcc </a:t>
            </a:r>
            <a:r>
              <a:rPr lang="en-US" altLang="en-US" sz="2200" dirty="0">
                <a:latin typeface="+mn-lt"/>
              </a:rPr>
              <a:t>(Command Center)</a:t>
            </a:r>
          </a:p>
          <a:p>
            <a:pPr eaLnBrk="1" hangingPunct="1"/>
            <a:r>
              <a:rPr lang="en-US" altLang="en-US" sz="2200" dirty="0">
                <a:latin typeface="+mn-lt"/>
              </a:rPr>
              <a:t>Run the Command Center to create a connection</a:t>
            </a:r>
          </a:p>
          <a:p>
            <a:pPr lvl="1" eaLnBrk="1" hangingPunct="1"/>
            <a:r>
              <a:rPr lang="en-US" altLang="en-US" sz="2200" dirty="0">
                <a:latin typeface="+mn-lt"/>
              </a:rPr>
              <a:t>Automatically also creates a database connection named </a:t>
            </a:r>
            <a:r>
              <a:rPr lang="en-US" altLang="ja-JP" sz="2200" dirty="0" smtClean="0">
                <a:latin typeface="+mn-lt"/>
              </a:rPr>
              <a:t>“Test”</a:t>
            </a:r>
            <a:endParaRPr lang="en-US" altLang="ja-JP" sz="2200" dirty="0">
              <a:latin typeface="+mn-lt"/>
            </a:endParaRPr>
          </a:p>
          <a:p>
            <a:pPr eaLnBrk="1" hangingPunct="1"/>
            <a:r>
              <a:rPr lang="en-US" altLang="en-US" sz="2200" dirty="0">
                <a:latin typeface="+mn-lt"/>
              </a:rPr>
              <a:t>Run </a:t>
            </a:r>
            <a:r>
              <a:rPr lang="en-US" altLang="ja-JP" sz="2200" dirty="0" smtClean="0">
                <a:latin typeface="+mn-lt"/>
              </a:rPr>
              <a:t>“Mysqld” </a:t>
            </a:r>
            <a:r>
              <a:rPr lang="en-US" altLang="ja-JP" sz="2200" dirty="0">
                <a:latin typeface="+mn-lt"/>
              </a:rPr>
              <a:t>to get </a:t>
            </a:r>
            <a:r>
              <a:rPr lang="en-US" altLang="ja-JP" sz="2200" dirty="0" smtClean="0">
                <a:latin typeface="+mn-lt"/>
              </a:rPr>
              <a:t>My</a:t>
            </a:r>
            <a:r>
              <a:rPr lang="en-US" altLang="ja-JP" sz="100" dirty="0" smtClean="0">
                <a:latin typeface="+mn-lt"/>
              </a:rPr>
              <a:t> </a:t>
            </a:r>
            <a:r>
              <a:rPr lang="en-US" altLang="ja-JP" sz="2200" dirty="0" smtClean="0">
                <a:latin typeface="+mn-lt"/>
              </a:rPr>
              <a:t>S</a:t>
            </a:r>
            <a:r>
              <a:rPr lang="en-US" altLang="ja-JP" sz="100" dirty="0" smtClean="0">
                <a:latin typeface="+mn-lt"/>
              </a:rPr>
              <a:t> </a:t>
            </a:r>
            <a:r>
              <a:rPr lang="en-US" altLang="ja-JP" sz="2200" dirty="0" smtClean="0">
                <a:latin typeface="+mn-lt"/>
              </a:rPr>
              <a:t>Q</a:t>
            </a:r>
            <a:r>
              <a:rPr lang="en-US" altLang="ja-JP" sz="100" dirty="0" smtClean="0">
                <a:latin typeface="+mn-lt"/>
              </a:rPr>
              <a:t> </a:t>
            </a:r>
            <a:r>
              <a:rPr lang="en-US" altLang="ja-JP" sz="2200" dirty="0" smtClean="0">
                <a:latin typeface="+mn-lt"/>
              </a:rPr>
              <a:t>L </a:t>
            </a:r>
            <a:r>
              <a:rPr lang="en-US" altLang="ja-JP" sz="2200" dirty="0">
                <a:latin typeface="+mn-lt"/>
              </a:rPr>
              <a:t>running (in the background</a:t>
            </a:r>
            <a:r>
              <a:rPr lang="en-US" altLang="ja-JP" sz="2200" dirty="0" smtClean="0">
                <a:latin typeface="+mn-lt"/>
              </a:rPr>
              <a:t>)</a:t>
            </a:r>
            <a:endParaRPr lang="en-US" altLang="en-US" sz="2200" dirty="0">
              <a:latin typeface="+mn-lt"/>
            </a:endParaRPr>
          </a:p>
        </p:txBody>
      </p:sp>
      <p:pic>
        <p:nvPicPr>
          <p:cNvPr id="6" name="Picture 4" descr="A diagram represents a dialog box titled, My S Q L Control Center 0.8.10 hyphen beta. Inside this dialog box, there are two other dialog boxes titled, Console Manager and, Register server. Console Manager and Register server consist of various fea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12455" y="2593263"/>
            <a:ext cx="2774345" cy="1526763"/>
          </a:xfrm>
          <a:prstGeom prst="rect">
            <a:avLst/>
          </a:prstGeom>
        </p:spPr>
      </p:pic>
    </p:spTree>
    <p:extLst>
      <p:ext uri="{BB962C8B-B14F-4D97-AF65-F5344CB8AC3E}">
        <p14:creationId xmlns:p14="http://schemas.microsoft.com/office/powerpoint/2010/main" val="11087436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altLang="en-US" dirty="0"/>
              <a:t>Getting Python to Talk to </a:t>
            </a:r>
            <a:r>
              <a:rPr lang="en-US" altLang="en-US" dirty="0" smtClean="0"/>
              <a:t>My</a:t>
            </a:r>
            <a:r>
              <a:rPr lang="en-US" altLang="en-US" sz="100" dirty="0" smtClean="0"/>
              <a:t>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199" y="1600200"/>
            <a:ext cx="8474529" cy="311620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You have to modify your </a:t>
            </a:r>
            <a:r>
              <a:rPr lang="en-US" altLang="en-US" sz="2400" kern="1200" dirty="0" smtClean="0">
                <a:solidFill>
                  <a:srgbClr val="000000"/>
                </a:solidFill>
                <a:latin typeface="+mn-lt"/>
                <a:ea typeface="ＭＳ Ｐゴシック" charset="-128"/>
              </a:rPr>
              <a:t>J</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E</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S to </a:t>
            </a:r>
            <a:r>
              <a:rPr lang="en-US" altLang="en-US" sz="2400" kern="1200" dirty="0">
                <a:solidFill>
                  <a:srgbClr val="000000"/>
                </a:solidFill>
                <a:latin typeface="+mn-lt"/>
                <a:ea typeface="ＭＳ Ｐゴシック" charset="-128"/>
              </a:rPr>
              <a:t>work with </a:t>
            </a:r>
            <a:r>
              <a:rPr lang="en-US" altLang="en-US" sz="2400" kern="1200" dirty="0" smtClean="0">
                <a:solidFill>
                  <a:srgbClr val="000000"/>
                </a:solidFill>
                <a:latin typeface="+mn-lt"/>
                <a:ea typeface="ＭＳ Ｐゴシック" charset="-128"/>
              </a:rPr>
              <a:t>My</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S</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Q</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a:t>
            </a:r>
            <a:endParaRPr lang="en-US" altLang="en-US" sz="2400" kern="1200" dirty="0">
              <a:solidFill>
                <a:srgbClr val="000000"/>
              </a:solidFill>
              <a:latin typeface="+mn-lt"/>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anydbm and shelve are built into </a:t>
            </a:r>
            <a:r>
              <a:rPr lang="en-US" altLang="en-US" sz="2400" kern="1200" dirty="0" smtClean="0">
                <a:solidFill>
                  <a:srgbClr val="000000"/>
                </a:solidFill>
                <a:latin typeface="+mn-lt"/>
                <a:ea typeface="ＭＳ Ｐゴシック" charset="-128"/>
                <a:cs typeface="+mn-cs"/>
              </a:rPr>
              <a:t>J</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E</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S, </a:t>
            </a:r>
            <a:r>
              <a:rPr lang="en-US" altLang="en-US" sz="2400" kern="1200" dirty="0">
                <a:solidFill>
                  <a:srgbClr val="000000"/>
                </a:solidFill>
                <a:latin typeface="+mn-lt"/>
                <a:ea typeface="ＭＳ Ｐゴシック" charset="-128"/>
                <a:cs typeface="+mn-cs"/>
              </a:rPr>
              <a:t>but not the </a:t>
            </a:r>
            <a:r>
              <a:rPr lang="en-US" altLang="en-US" sz="2400" kern="1200" dirty="0" smtClean="0">
                <a:solidFill>
                  <a:srgbClr val="000000"/>
                </a:solidFill>
                <a:latin typeface="+mn-lt"/>
                <a:ea typeface="ＭＳ Ｐゴシック" charset="-128"/>
                <a:cs typeface="+mn-cs"/>
              </a:rPr>
              <a:t>My</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S</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Q</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L </a:t>
            </a:r>
            <a:r>
              <a:rPr lang="en-US" altLang="en-US" sz="2400" kern="1200" dirty="0">
                <a:solidFill>
                  <a:srgbClr val="000000"/>
                </a:solidFill>
                <a:latin typeface="+mn-lt"/>
                <a:ea typeface="ＭＳ Ｐゴシック" charset="-128"/>
                <a:cs typeface="+mn-cs"/>
              </a:rPr>
              <a:t>connection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Download the </a:t>
            </a:r>
            <a:r>
              <a:rPr lang="en-US" altLang="en-US" sz="2400" kern="1200" dirty="0" smtClean="0">
                <a:solidFill>
                  <a:srgbClr val="000000"/>
                </a:solidFill>
                <a:latin typeface="+mn-lt"/>
                <a:ea typeface="ＭＳ Ｐゴシック" charset="-128"/>
              </a:rPr>
              <a:t>My</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S</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Q</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 </a:t>
            </a:r>
            <a:r>
              <a:rPr lang="en-US" altLang="en-US" sz="2400" kern="1200" dirty="0">
                <a:solidFill>
                  <a:srgbClr val="000000"/>
                </a:solidFill>
                <a:latin typeface="+mn-lt"/>
                <a:ea typeface="ＭＳ Ｐゴシック" charset="-128"/>
              </a:rPr>
              <a:t>connection for Java from the </a:t>
            </a:r>
            <a:r>
              <a:rPr lang="en-US" altLang="en-US" sz="2400" kern="1200" dirty="0" smtClean="0">
                <a:solidFill>
                  <a:srgbClr val="000000"/>
                </a:solidFill>
                <a:latin typeface="+mn-lt"/>
                <a:ea typeface="ＭＳ Ｐゴシック" charset="-128"/>
              </a:rPr>
              <a:t>My</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S</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Q</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 </a:t>
            </a:r>
            <a:r>
              <a:rPr lang="en-US" altLang="en-US" sz="2400" kern="1200" dirty="0">
                <a:solidFill>
                  <a:srgbClr val="000000"/>
                </a:solidFill>
                <a:latin typeface="+mn-lt"/>
                <a:ea typeface="ＭＳ Ｐゴシック" charset="-128"/>
              </a:rPr>
              <a:t>web site.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Place </a:t>
            </a:r>
            <a:r>
              <a:rPr lang="en-US" altLang="en-US" sz="2400" kern="1200" dirty="0" smtClean="0">
                <a:solidFill>
                  <a:srgbClr val="000000"/>
                </a:solidFill>
                <a:latin typeface="+mn-lt"/>
                <a:ea typeface="ＭＳ Ｐゴシック" charset="-128"/>
                <a:cs typeface="+mn-cs"/>
              </a:rPr>
              <a:t>the </a:t>
            </a:r>
            <a:r>
              <a:rPr lang="en-US" altLang="en-US" sz="2400" kern="1200" dirty="0">
                <a:solidFill>
                  <a:srgbClr val="000000"/>
                </a:solidFill>
                <a:latin typeface="+mn-lt"/>
                <a:ea typeface="ＭＳ Ｐゴシック" charset="-128"/>
                <a:cs typeface="+mn-cs"/>
              </a:rPr>
              <a:t>.jar file that you download in your </a:t>
            </a:r>
            <a:r>
              <a:rPr lang="pt-BR" altLang="en-US" sz="2400" kern="1200" dirty="0" smtClean="0">
                <a:solidFill>
                  <a:srgbClr val="000000"/>
                </a:solidFill>
                <a:latin typeface="+mn-lt"/>
                <a:ea typeface="ＭＳ Ｐゴシック" charset="-128"/>
                <a:cs typeface="+mn-cs"/>
              </a:rPr>
              <a:t>J</a:t>
            </a:r>
            <a:r>
              <a:rPr lang="pt-BR" altLang="en-US" sz="100" kern="1200" dirty="0" smtClean="0">
                <a:solidFill>
                  <a:srgbClr val="000000"/>
                </a:solidFill>
                <a:latin typeface="+mn-lt"/>
                <a:ea typeface="ＭＳ Ｐゴシック" charset="-128"/>
                <a:cs typeface="+mn-cs"/>
              </a:rPr>
              <a:t> </a:t>
            </a:r>
            <a:r>
              <a:rPr lang="pt-BR" altLang="en-US" sz="2400" kern="1200" dirty="0" smtClean="0">
                <a:solidFill>
                  <a:srgbClr val="000000"/>
                </a:solidFill>
                <a:latin typeface="+mn-lt"/>
                <a:ea typeface="ＭＳ Ｐゴシック" charset="-128"/>
                <a:cs typeface="+mn-cs"/>
              </a:rPr>
              <a:t>E</a:t>
            </a:r>
            <a:r>
              <a:rPr lang="pt-BR" altLang="en-US" sz="100" kern="1200" dirty="0" smtClean="0">
                <a:solidFill>
                  <a:srgbClr val="000000"/>
                </a:solidFill>
                <a:latin typeface="+mn-lt"/>
                <a:ea typeface="ＭＳ Ｐゴシック" charset="-128"/>
                <a:cs typeface="+mn-cs"/>
              </a:rPr>
              <a:t> </a:t>
            </a:r>
            <a:r>
              <a:rPr lang="pt-BR" altLang="en-US" sz="2400" kern="1200" dirty="0" smtClean="0">
                <a:solidFill>
                  <a:srgbClr val="000000"/>
                </a:solidFill>
                <a:latin typeface="+mn-lt"/>
                <a:ea typeface="ＭＳ Ｐゴシック" charset="-128"/>
                <a:cs typeface="+mn-cs"/>
              </a:rPr>
              <a:t>S</a:t>
            </a:r>
            <a:r>
              <a:rPr lang="pt-BR" altLang="en-US" sz="100" kern="1200" dirty="0" smtClean="0">
                <a:solidFill>
                  <a:srgbClr val="000000"/>
                </a:solidFill>
                <a:latin typeface="+mn-lt"/>
                <a:ea typeface="ＭＳ Ｐゴシック" charset="-128"/>
                <a:cs typeface="+mn-cs"/>
              </a:rPr>
              <a:t> </a:t>
            </a:r>
            <a:r>
              <a:rPr lang="pt-BR" altLang="en-US" sz="2400" kern="1200" dirty="0" smtClean="0">
                <a:solidFill>
                  <a:srgbClr val="000000"/>
                </a:solidFill>
                <a:latin typeface="+mn-lt"/>
                <a:ea typeface="ＭＳ Ｐゴシック" charset="-128"/>
                <a:cs typeface="+mn-cs"/>
              </a:rPr>
              <a:t>\</a:t>
            </a:r>
            <a:r>
              <a:rPr lang="pt-BR" altLang="en-US" sz="100" kern="1200" dirty="0" smtClean="0">
                <a:solidFill>
                  <a:srgbClr val="000000"/>
                </a:solidFill>
                <a:latin typeface="+mn-lt"/>
                <a:ea typeface="ＭＳ Ｐゴシック" charset="-128"/>
                <a:cs typeface="+mn-cs"/>
              </a:rPr>
              <a:t> </a:t>
            </a:r>
            <a:r>
              <a:rPr lang="pt-BR" altLang="en-US" sz="2400" kern="1200" dirty="0" smtClean="0">
                <a:solidFill>
                  <a:srgbClr val="000000"/>
                </a:solidFill>
                <a:latin typeface="+mn-lt"/>
                <a:ea typeface="ＭＳ Ｐゴシック" charset="-128"/>
                <a:cs typeface="+mn-cs"/>
              </a:rPr>
              <a:t>jython</a:t>
            </a:r>
            <a:r>
              <a:rPr lang="en-US" altLang="en-US" sz="2400" kern="1200" dirty="0" smtClean="0">
                <a:solidFill>
                  <a:srgbClr val="000000"/>
                </a:solidFill>
                <a:latin typeface="+mn-lt"/>
                <a:ea typeface="ＭＳ Ｐゴシック" charset="-128"/>
              </a:rPr>
              <a:t> “</a:t>
            </a:r>
            <a:r>
              <a:rPr lang="en-US" altLang="ja-JP" sz="2400" kern="1200" dirty="0" smtClean="0">
                <a:solidFill>
                  <a:srgbClr val="000000"/>
                </a:solidFill>
                <a:latin typeface="+mn-lt"/>
                <a:ea typeface="ＭＳ Ｐゴシック" charset="-128"/>
                <a:cs typeface="+mn-cs"/>
              </a:rPr>
              <a:t>Lib” </a:t>
            </a:r>
            <a:r>
              <a:rPr lang="en-US" altLang="ja-JP" sz="2400" kern="1200" dirty="0">
                <a:solidFill>
                  <a:srgbClr val="000000"/>
                </a:solidFill>
                <a:latin typeface="+mn-lt"/>
                <a:ea typeface="ＭＳ Ｐゴシック" charset="-128"/>
                <a:cs typeface="+mn-cs"/>
              </a:rPr>
              <a:t>folder</a:t>
            </a:r>
            <a:endParaRPr lang="en-US" altLang="en-US" sz="2400" kern="1200" dirty="0">
              <a:solidFill>
                <a:srgbClr val="000000"/>
              </a:solidFill>
              <a:latin typeface="+mn-lt"/>
              <a:ea typeface="ＭＳ Ｐゴシック" charset="-128"/>
              <a:cs typeface="+mn-cs"/>
            </a:endParaRPr>
          </a:p>
        </p:txBody>
      </p:sp>
    </p:spTree>
    <p:extLst>
      <p:ext uri="{BB962C8B-B14F-4D97-AF65-F5344CB8AC3E}">
        <p14:creationId xmlns:p14="http://schemas.microsoft.com/office/powerpoint/2010/main" val="388890703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Setting up the Database Connection</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36957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The following is how you do it in Jython to talk to </a:t>
            </a:r>
            <a:r>
              <a:rPr lang="en-US" altLang="en-US" sz="2400" kern="1200" dirty="0" smtClean="0">
                <a:solidFill>
                  <a:srgbClr val="000000"/>
                </a:solidFill>
                <a:latin typeface="Arial (Body)"/>
                <a:ea typeface="ＭＳ Ｐゴシック" charset="-128"/>
              </a:rPr>
              <a:t>My</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Q</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a:t>
            </a:r>
            <a:r>
              <a:rPr lang="en-US" altLang="en-US" sz="2400" kern="1200" dirty="0">
                <a:solidFill>
                  <a:srgbClr val="000000"/>
                </a:solidFill>
                <a:latin typeface="Arial (Body)"/>
                <a:ea typeface="ＭＳ Ｐゴシック" charset="-128"/>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Talking to Python is different only for this slide. </a:t>
            </a:r>
            <a:r>
              <a:rPr lang="en-US" altLang="en-US" sz="2400" kern="1200" dirty="0" smtClean="0">
                <a:solidFill>
                  <a:srgbClr val="000000"/>
                </a:solidFill>
                <a:latin typeface="Arial (Body)"/>
                <a:ea typeface="ＭＳ Ｐゴシック" charset="-128"/>
                <a:cs typeface="+mn-cs"/>
              </a:rPr>
              <a:t>The </a:t>
            </a:r>
            <a:r>
              <a:rPr lang="en-US" altLang="en-US" sz="2400" kern="1200" dirty="0">
                <a:solidFill>
                  <a:srgbClr val="000000"/>
                </a:solidFill>
                <a:latin typeface="Arial (Body)"/>
                <a:ea typeface="ＭＳ Ｐゴシック" charset="-128"/>
                <a:cs typeface="+mn-cs"/>
              </a:rPr>
              <a:t>rest is the same.</a:t>
            </a:r>
          </a:p>
        </p:txBody>
      </p:sp>
      <p:pic>
        <p:nvPicPr>
          <p:cNvPr id="6" name="Picture 5" descr="Computer code. The code has 5 lines. The lines read as follows. Line 1. from com period z i c l i x period python period s q l import z x J D B C. Line 2. d e f get Connection left parenthesis right parenthesis colon. Line 3. d b equals z x J D B C period connect left parenthesis double quote j d b c colon my s q l colon forward slash forward slash local host forward slash test double quote comma double quote root double quote comma None comma double quote com period my s q l period j d b c period Driver double quote right parenthesis. Line 4. hash This is the name of your database connection comma the database double quote username double quote you used comma the password you used comma and the Driver you need period. Line 5. con equals d b period cursor left parenthesis right parenthesis."/>
          <p:cNvPicPr>
            <a:picLocks noChangeAspect="1"/>
          </p:cNvPicPr>
          <p:nvPr/>
        </p:nvPicPr>
        <p:blipFill rotWithShape="1">
          <a:blip r:embed="rId2"/>
          <a:srcRect l="794" t="2495" r="1416" b="5215"/>
          <a:stretch/>
        </p:blipFill>
        <p:spPr>
          <a:xfrm>
            <a:off x="726621" y="3314700"/>
            <a:ext cx="7690757" cy="2122714"/>
          </a:xfrm>
          <a:prstGeom prst="rect">
            <a:avLst/>
          </a:prstGeom>
        </p:spPr>
      </p:pic>
    </p:spTree>
    <p:extLst>
      <p:ext uri="{BB962C8B-B14F-4D97-AF65-F5344CB8AC3E}">
        <p14:creationId xmlns:p14="http://schemas.microsoft.com/office/powerpoint/2010/main" val="82459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Put It in a Function</a:t>
            </a:r>
            <a:endParaRPr lang="en-US" altLang="en-US" kern="1200" dirty="0">
              <a:latin typeface="Times New Roman" panose="02020603050405020304" pitchFamily="18" charset="0"/>
              <a:ea typeface="ＭＳ Ｐゴシック" charset="-128"/>
            </a:endParaRPr>
          </a:p>
        </p:txBody>
      </p:sp>
      <p:sp>
        <p:nvSpPr>
          <p:cNvPr id="5" name="Text Placeholder 4"/>
          <p:cNvSpPr>
            <a:spLocks noGrp="1"/>
          </p:cNvSpPr>
          <p:nvPr>
            <p:ph type="body" idx="1"/>
          </p:nvPr>
        </p:nvSpPr>
        <p:spPr>
          <a:xfrm>
            <a:off x="457200" y="1600201"/>
            <a:ext cx="8229600" cy="854242"/>
          </a:xfrm>
        </p:spPr>
        <p:txBody>
          <a:bodyPr/>
          <a:lstStyle/>
          <a:p>
            <a:r>
              <a:rPr lang="en-US" altLang="en-US" sz="2400" dirty="0">
                <a:latin typeface="+mn-lt"/>
              </a:rPr>
              <a:t>All these details are hard to remember, so hide it all in a function and just say </a:t>
            </a:r>
            <a:r>
              <a:rPr lang="en-US" altLang="en-US" sz="2400" b="1" dirty="0">
                <a:latin typeface="+mn-lt"/>
              </a:rPr>
              <a:t>con = getConnection</a:t>
            </a:r>
            <a:r>
              <a:rPr lang="en-US" altLang="en-US" sz="2400" b="1" dirty="0" smtClean="0">
                <a:latin typeface="+mn-lt"/>
              </a:rPr>
              <a:t>()</a:t>
            </a:r>
            <a:endParaRPr lang="en-US" altLang="en-US" sz="2400" b="1" dirty="0">
              <a:latin typeface="+mn-lt"/>
            </a:endParaRPr>
          </a:p>
        </p:txBody>
      </p:sp>
      <p:pic>
        <p:nvPicPr>
          <p:cNvPr id="3" name="Picture 2" descr="Computer code has 5 lines. The lines read as follows. Line 1. d e f get Connection left parenthesis right parenthesis colon. Line 2, indented once. d b equals z x J D B C period connect left parenthesis double quote j d b c colon my, s q l colon forward slash forward slash local host forward slash test double quote comma double quote root double quote comma. Line 3, indented once. None comma double quote com period my, s q l period j d b c period Driver double quote right parenthesis. Line 4, indented once. c o n equals d b period cursor left parenthesis right parenthesis. Line 5, indented once. return con."/>
          <p:cNvPicPr>
            <a:picLocks noChangeAspect="1"/>
          </p:cNvPicPr>
          <p:nvPr/>
        </p:nvPicPr>
        <p:blipFill rotWithShape="1">
          <a:blip r:embed="rId2"/>
          <a:srcRect r="2111"/>
          <a:stretch/>
        </p:blipFill>
        <p:spPr>
          <a:xfrm>
            <a:off x="457201" y="2676678"/>
            <a:ext cx="8229600" cy="2267909"/>
          </a:xfrm>
          <a:prstGeom prst="rect">
            <a:avLst/>
          </a:prstGeom>
        </p:spPr>
      </p:pic>
    </p:spTree>
    <p:extLst>
      <p:ext uri="{BB962C8B-B14F-4D97-AF65-F5344CB8AC3E}">
        <p14:creationId xmlns:p14="http://schemas.microsoft.com/office/powerpoint/2010/main" val="14308865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1"/>
            <a:ext cx="8229600" cy="1097279"/>
          </a:xfrm>
        </p:spPr>
        <p:txBody>
          <a:bodyPr/>
          <a:lstStyle/>
          <a:p>
            <a:r>
              <a:rPr lang="en-US" altLang="en-US" dirty="0" smtClean="0"/>
              <a:t>Executing S</a:t>
            </a:r>
            <a:r>
              <a:rPr lang="en-US" altLang="en-US" sz="100" dirty="0" smtClean="0"/>
              <a:t> </a:t>
            </a:r>
            <a:r>
              <a:rPr lang="en-US" altLang="en-US" dirty="0" smtClean="0"/>
              <a:t>Q</a:t>
            </a:r>
            <a:r>
              <a:rPr lang="en-US" altLang="en-US" sz="100" dirty="0" smtClean="0"/>
              <a:t> </a:t>
            </a:r>
            <a:r>
              <a:rPr lang="en-US" altLang="en-US" dirty="0" smtClean="0"/>
              <a:t>L </a:t>
            </a:r>
            <a:r>
              <a:rPr lang="en-US" altLang="en-US" dirty="0"/>
              <a:t>Commands (Back to the Generally Relevant Lecture)</a:t>
            </a:r>
            <a:endParaRPr lang="en-US" dirty="0"/>
          </a:p>
        </p:txBody>
      </p:sp>
      <p:sp>
        <p:nvSpPr>
          <p:cNvPr id="6" name="Text Placeholder 5"/>
          <p:cNvSpPr>
            <a:spLocks noGrp="1"/>
          </p:cNvSpPr>
          <p:nvPr>
            <p:ph type="body" idx="1"/>
          </p:nvPr>
        </p:nvSpPr>
        <p:spPr>
          <a:xfrm>
            <a:off x="457200" y="1600201"/>
            <a:ext cx="8229600" cy="1207168"/>
          </a:xfrm>
        </p:spPr>
        <p:txBody>
          <a:bodyPr/>
          <a:lstStyle/>
          <a:p>
            <a:r>
              <a:rPr lang="en-US" altLang="en-US" sz="2400" dirty="0">
                <a:latin typeface="+mn-lt"/>
              </a:rPr>
              <a:t>Once you have a database connection (called a cursor in </a:t>
            </a:r>
            <a:r>
              <a:rPr lang="en-US" altLang="en-US" sz="2400" dirty="0" smtClean="0">
                <a:latin typeface="+mn-lt"/>
              </a:rPr>
              <a:t>S</a:t>
            </a:r>
            <a:r>
              <a:rPr lang="en-US" altLang="en-US" sz="100" dirty="0" smtClean="0">
                <a:latin typeface="+mn-lt"/>
              </a:rPr>
              <a:t> </a:t>
            </a:r>
            <a:r>
              <a:rPr lang="en-US" altLang="en-US" sz="2400" dirty="0" smtClean="0">
                <a:latin typeface="+mn-lt"/>
              </a:rPr>
              <a:t>Q</a:t>
            </a:r>
            <a:r>
              <a:rPr lang="en-US" altLang="en-US" sz="100" dirty="0" smtClean="0">
                <a:latin typeface="+mn-lt"/>
              </a:rPr>
              <a:t> </a:t>
            </a:r>
            <a:r>
              <a:rPr lang="en-US" altLang="en-US" sz="2400" dirty="0" smtClean="0">
                <a:latin typeface="+mn-lt"/>
              </a:rPr>
              <a:t>L</a:t>
            </a:r>
            <a:r>
              <a:rPr lang="en-US" altLang="en-US" sz="2400" dirty="0">
                <a:latin typeface="+mn-lt"/>
              </a:rPr>
              <a:t>), you can start executing commands in your database using the </a:t>
            </a:r>
            <a:r>
              <a:rPr lang="en-US" altLang="en-US" sz="2400" b="1" dirty="0">
                <a:latin typeface="+mn-lt"/>
              </a:rPr>
              <a:t>execute</a:t>
            </a:r>
            <a:r>
              <a:rPr lang="en-US" altLang="en-US" sz="2400" dirty="0">
                <a:latin typeface="+mn-lt"/>
              </a:rPr>
              <a:t> method, e.g</a:t>
            </a:r>
            <a:r>
              <a:rPr lang="en-US" altLang="en-US" sz="2400" dirty="0" smtClean="0">
                <a:latin typeface="+mn-lt"/>
              </a:rPr>
              <a:t>.</a:t>
            </a:r>
            <a:endParaRPr lang="en-US" altLang="en-US" sz="2400" dirty="0">
              <a:latin typeface="+mn-lt"/>
            </a:endParaRPr>
          </a:p>
        </p:txBody>
      </p:sp>
      <p:pic>
        <p:nvPicPr>
          <p:cNvPr id="2" name="Picture 1" descr="Computer code reads, c o n period execute left parenthesis double quote create table Person left parenthesis name V A R C H A R left parenthesis 50 right parenthesis comma age I N T right parenthesis double quote right parenthesis."/>
          <p:cNvPicPr>
            <a:picLocks noChangeAspect="1"/>
          </p:cNvPicPr>
          <p:nvPr/>
        </p:nvPicPr>
        <p:blipFill>
          <a:blip r:embed="rId2"/>
          <a:stretch>
            <a:fillRect/>
          </a:stretch>
        </p:blipFill>
        <p:spPr>
          <a:xfrm>
            <a:off x="584870" y="3096578"/>
            <a:ext cx="7974259" cy="536494"/>
          </a:xfrm>
          <a:prstGeom prst="rect">
            <a:avLst/>
          </a:prstGeom>
        </p:spPr>
      </p:pic>
    </p:spTree>
    <p:extLst>
      <p:ext uri="{BB962C8B-B14F-4D97-AF65-F5344CB8AC3E}">
        <p14:creationId xmlns:p14="http://schemas.microsoft.com/office/powerpoint/2010/main" val="2596596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S</a:t>
            </a:r>
            <a:r>
              <a:rPr lang="en-US" sz="100" kern="1200" dirty="0" smtClean="0">
                <a:latin typeface="Times New Roman" panose="02020603050405020304" pitchFamily="18" charset="0"/>
                <a:ea typeface="ＭＳ Ｐゴシック" charset="0"/>
                <a:cs typeface="+mj-cs"/>
              </a:rPr>
              <a:t> </a:t>
            </a:r>
            <a:r>
              <a:rPr lang="en-US" kern="1200" dirty="0" smtClean="0">
                <a:latin typeface="Times New Roman" panose="02020603050405020304" pitchFamily="18" charset="0"/>
                <a:ea typeface="ＭＳ Ｐゴシック" charset="0"/>
                <a:cs typeface="+mj-cs"/>
              </a:rPr>
              <a:t>Q</a:t>
            </a:r>
            <a:r>
              <a:rPr lang="en-US" sz="100" kern="1200" dirty="0" smtClean="0">
                <a:latin typeface="Times New Roman" panose="02020603050405020304" pitchFamily="18" charset="0"/>
                <a:ea typeface="ＭＳ Ｐゴシック" charset="0"/>
                <a:cs typeface="+mj-cs"/>
              </a:rPr>
              <a:t> </a:t>
            </a:r>
            <a:r>
              <a:rPr lang="en-US" kern="1200" dirty="0" smtClean="0">
                <a:latin typeface="Times New Roman" panose="02020603050405020304" pitchFamily="18" charset="0"/>
                <a:ea typeface="ＭＳ Ｐゴシック" charset="0"/>
                <a:cs typeface="+mj-cs"/>
              </a:rPr>
              <a:t>L: Structured Query Language</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457045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S</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Q</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 is </a:t>
            </a:r>
            <a:r>
              <a:rPr lang="en-US" altLang="en-US" sz="2400" kern="1200" dirty="0">
                <a:solidFill>
                  <a:srgbClr val="000000"/>
                </a:solidFill>
                <a:latin typeface="Arial (Body)"/>
                <a:ea typeface="ＭＳ Ｐゴシック" charset="-128"/>
              </a:rPr>
              <a:t>usually pronounced </a:t>
            </a:r>
            <a:r>
              <a:rPr lang="en-US" altLang="ja-JP" sz="2400" kern="1200" dirty="0" smtClean="0">
                <a:solidFill>
                  <a:srgbClr val="000000"/>
                </a:solidFill>
                <a:latin typeface="Arial (Body)"/>
                <a:ea typeface="ＭＳ Ｐゴシック" charset="-128"/>
              </a:rPr>
              <a:t>“S.Q.L.” </a:t>
            </a:r>
            <a:r>
              <a:rPr lang="en-US" altLang="ja-JP" sz="2400" kern="1200" dirty="0">
                <a:solidFill>
                  <a:srgbClr val="000000"/>
                </a:solidFill>
                <a:latin typeface="Arial (Body)"/>
                <a:ea typeface="ＭＳ Ｐゴシック" charset="-128"/>
              </a:rPr>
              <a:t>or </a:t>
            </a:r>
            <a:r>
              <a:rPr lang="en-US" altLang="ja-JP" sz="2400" kern="1200" dirty="0" smtClean="0">
                <a:solidFill>
                  <a:srgbClr val="000000"/>
                </a:solidFill>
                <a:latin typeface="Arial (Body)"/>
                <a:ea typeface="ＭＳ Ｐゴシック" charset="-128"/>
              </a:rPr>
              <a:t>“Sequel”</a:t>
            </a:r>
            <a:endParaRPr lang="en-US" altLang="ja-JP" sz="2400" kern="1200" dirty="0">
              <a:solidFill>
                <a:srgbClr val="000000"/>
              </a:solidFill>
              <a:latin typeface="Arial (Body)"/>
              <a:ea typeface="ＭＳ Ｐゴシック" charset="-128"/>
            </a:endParaRP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a language for database creation and manipulation.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Yes, a whole new language, like Python or Java</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actually has several parts, such as </a:t>
            </a:r>
            <a:r>
              <a:rPr lang="en-US" altLang="en-US" sz="2400" kern="1200" dirty="0" smtClean="0">
                <a:solidFill>
                  <a:srgbClr val="000000"/>
                </a:solidFill>
                <a:latin typeface="Arial (Body)"/>
                <a:ea typeface="ＭＳ Ｐゴシック" charset="-128"/>
                <a:cs typeface="+mn-cs"/>
              </a:rPr>
              <a:t>D</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D</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L (</a:t>
            </a:r>
            <a:r>
              <a:rPr lang="en-US" altLang="en-US" sz="2400" kern="1200" dirty="0">
                <a:solidFill>
                  <a:srgbClr val="000000"/>
                </a:solidFill>
                <a:latin typeface="Arial (Body)"/>
                <a:ea typeface="ＭＳ Ｐゴシック" charset="-128"/>
                <a:cs typeface="+mn-cs"/>
              </a:rPr>
              <a:t>Data Definition Language) and </a:t>
            </a:r>
            <a:r>
              <a:rPr lang="en-US" altLang="en-US" sz="2400" kern="1200" dirty="0" smtClean="0">
                <a:solidFill>
                  <a:srgbClr val="000000"/>
                </a:solidFill>
                <a:latin typeface="Arial (Body)"/>
                <a:ea typeface="ＭＳ Ｐゴシック" charset="-128"/>
                <a:cs typeface="+mn-cs"/>
              </a:rPr>
              <a:t>D</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M</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L (</a:t>
            </a:r>
            <a:r>
              <a:rPr lang="en-US" altLang="en-US" sz="2400" kern="1200" dirty="0">
                <a:solidFill>
                  <a:srgbClr val="000000"/>
                </a:solidFill>
                <a:latin typeface="Arial (Body)"/>
                <a:ea typeface="ＭＳ Ｐゴシック" charset="-128"/>
                <a:cs typeface="+mn-cs"/>
              </a:rPr>
              <a:t>Data Manipulation Language), but </a:t>
            </a: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re </a:t>
            </a:r>
            <a:r>
              <a:rPr lang="en-US" altLang="en-US" sz="2400" kern="1200" dirty="0">
                <a:solidFill>
                  <a:srgbClr val="000000"/>
                </a:solidFill>
                <a:latin typeface="Arial (Body)"/>
                <a:ea typeface="ＭＳ Ｐゴシック" charset="-128"/>
                <a:cs typeface="+mn-cs"/>
              </a:rPr>
              <a:t>not going to cover each part.</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re </a:t>
            </a:r>
            <a:r>
              <a:rPr lang="en-US" altLang="en-US" sz="2400" kern="1200" dirty="0">
                <a:solidFill>
                  <a:srgbClr val="000000"/>
                </a:solidFill>
                <a:latin typeface="Arial (Body)"/>
                <a:ea typeface="ＭＳ Ｐゴシック" charset="-128"/>
              </a:rPr>
              <a:t>not going to cover all of </a:t>
            </a:r>
            <a:r>
              <a:rPr lang="en-US" altLang="en-US" sz="2400" kern="1200" dirty="0" smtClean="0">
                <a:solidFill>
                  <a:srgbClr val="000000"/>
                </a:solidFill>
                <a:latin typeface="Arial (Body)"/>
                <a:ea typeface="ＭＳ Ｐゴシック" charset="-128"/>
              </a:rPr>
              <a:t>S</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Q</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a:t>
            </a:r>
            <a:endParaRPr lang="en-US" altLang="en-US" sz="2400"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There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a lot there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And </a:t>
            </a:r>
            <a:r>
              <a:rPr lang="en-US" altLang="en-US" sz="2400" kern="1200" dirty="0" smtClean="0">
                <a:solidFill>
                  <a:srgbClr val="000000"/>
                </a:solidFill>
                <a:latin typeface="Arial (Body)"/>
                <a:ea typeface="ＭＳ Ｐゴシック" charset="-128"/>
                <a:cs typeface="+mn-cs"/>
              </a:rPr>
              <a:t>what</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there depends, on part, on the database </a:t>
            </a:r>
            <a:r>
              <a:rPr lang="en-US" altLang="en-US" sz="2400" kern="1200" dirty="0" smtClean="0">
                <a:solidFill>
                  <a:srgbClr val="000000"/>
                </a:solidFill>
                <a:latin typeface="Arial (Body)"/>
                <a:ea typeface="ＭＳ Ｐゴシック" charset="-128"/>
                <a:cs typeface="+mn-cs"/>
              </a:rPr>
              <a:t>you</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re </a:t>
            </a:r>
            <a:r>
              <a:rPr lang="en-US" altLang="en-US" sz="2400" kern="1200" dirty="0">
                <a:solidFill>
                  <a:srgbClr val="000000"/>
                </a:solidFill>
                <a:latin typeface="Arial (Body)"/>
                <a:ea typeface="ＭＳ Ｐゴシック" charset="-128"/>
                <a:cs typeface="+mn-cs"/>
              </a:rPr>
              <a:t>using.</a:t>
            </a:r>
          </a:p>
        </p:txBody>
      </p:sp>
    </p:spTree>
    <p:extLst>
      <p:ext uri="{BB962C8B-B14F-4D97-AF65-F5344CB8AC3E}">
        <p14:creationId xmlns:p14="http://schemas.microsoft.com/office/powerpoint/2010/main" val="10958797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Creating Tables in S</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Q</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400" b="1" dirty="0">
                <a:solidFill>
                  <a:schemeClr val="tx1"/>
                </a:solidFill>
                <a:latin typeface="+mn-lt"/>
              </a:rPr>
              <a:t>Create table tablename (columnname datatype,…)</a:t>
            </a:r>
          </a:p>
          <a:p>
            <a:pPr lvl="1" eaLnBrk="1" hangingPunct="1"/>
            <a:r>
              <a:rPr lang="en-US" altLang="en-US" sz="2400" dirty="0">
                <a:solidFill>
                  <a:schemeClr val="tx1"/>
                </a:solidFill>
                <a:latin typeface="+mn-lt"/>
              </a:rPr>
              <a:t>Tablename is the name you want to use for the table</a:t>
            </a:r>
          </a:p>
          <a:p>
            <a:pPr lvl="1" eaLnBrk="1" hangingPunct="1"/>
            <a:r>
              <a:rPr lang="en-US" altLang="en-US" sz="2400" dirty="0">
                <a:solidFill>
                  <a:schemeClr val="tx1"/>
                </a:solidFill>
                <a:latin typeface="+mn-lt"/>
              </a:rPr>
              <a:t>Columnname is what you want to call that field of information.</a:t>
            </a:r>
          </a:p>
          <a:p>
            <a:pPr lvl="1" eaLnBrk="1" hangingPunct="1"/>
            <a:r>
              <a:rPr lang="en-US" altLang="en-US" sz="2400" dirty="0">
                <a:solidFill>
                  <a:schemeClr val="tx1"/>
                </a:solidFill>
                <a:latin typeface="+mn-lt"/>
              </a:rPr>
              <a:t>Datatype is what kind of data </a:t>
            </a:r>
            <a:r>
              <a:rPr lang="en-US" altLang="en-US" sz="2400" dirty="0" smtClean="0">
                <a:solidFill>
                  <a:schemeClr val="tx1"/>
                </a:solidFill>
                <a:latin typeface="+mn-lt"/>
              </a:rPr>
              <a:t>you</a:t>
            </a:r>
            <a:r>
              <a:rPr lang="fr-FR" altLang="ja-JP" sz="2400" dirty="0" smtClean="0">
                <a:solidFill>
                  <a:schemeClr val="tx1"/>
                </a:solidFill>
                <a:latin typeface="+mn-lt"/>
              </a:rPr>
              <a:t>’</a:t>
            </a:r>
            <a:r>
              <a:rPr lang="en-US" altLang="en-US" sz="2400" dirty="0" smtClean="0">
                <a:solidFill>
                  <a:schemeClr val="tx1"/>
                </a:solidFill>
                <a:latin typeface="+mn-lt"/>
              </a:rPr>
              <a:t>re </a:t>
            </a:r>
            <a:r>
              <a:rPr lang="en-US" altLang="en-US" sz="2400" dirty="0">
                <a:solidFill>
                  <a:schemeClr val="tx1"/>
                </a:solidFill>
                <a:latin typeface="+mn-lt"/>
              </a:rPr>
              <a:t>going to store there.</a:t>
            </a:r>
          </a:p>
          <a:p>
            <a:pPr lvl="2" eaLnBrk="1" hangingPunct="1"/>
            <a:r>
              <a:rPr lang="en-US" altLang="en-US" sz="2400" dirty="0">
                <a:solidFill>
                  <a:schemeClr val="tx1"/>
                </a:solidFill>
                <a:latin typeface="+mn-lt"/>
              </a:rPr>
              <a:t>Examples: NUMERIC, INT, FLOAT, DATE, TIME, YEAR, VARCHAR(number-of-bytes), TEXT</a:t>
            </a:r>
          </a:p>
          <a:p>
            <a:pPr eaLnBrk="1" hangingPunct="1"/>
            <a:r>
              <a:rPr lang="en-US" altLang="en-US" sz="2400" dirty="0">
                <a:solidFill>
                  <a:schemeClr val="tx1"/>
                </a:solidFill>
                <a:latin typeface="+mn-lt"/>
              </a:rPr>
              <a:t>We can define some columns as </a:t>
            </a:r>
            <a:r>
              <a:rPr lang="en-US" altLang="en-US" sz="2400" b="1" dirty="0">
                <a:solidFill>
                  <a:schemeClr val="tx1"/>
                </a:solidFill>
                <a:latin typeface="+mn-lt"/>
              </a:rPr>
              <a:t>index</a:t>
            </a:r>
            <a:r>
              <a:rPr lang="en-US" altLang="en-US" sz="2400" dirty="0">
                <a:solidFill>
                  <a:schemeClr val="tx1"/>
                </a:solidFill>
                <a:latin typeface="+mn-lt"/>
              </a:rPr>
              <a:t> fields, and then create an index based on those fields, which speeds access</a:t>
            </a:r>
            <a:r>
              <a:rPr lang="en-US" altLang="en-US" sz="2400" dirty="0" smtClean="0">
                <a:solidFill>
                  <a:schemeClr val="tx1"/>
                </a:solidFill>
                <a:latin typeface="+mn-lt"/>
              </a:rPr>
              <a:t>.</a:t>
            </a:r>
            <a:endParaRPr lang="en-US" altLang="en-US" sz="2400" dirty="0">
              <a:solidFill>
                <a:schemeClr val="tx1"/>
              </a:solidFill>
              <a:latin typeface="+mn-lt"/>
            </a:endParaRPr>
          </a:p>
        </p:txBody>
      </p:sp>
    </p:spTree>
    <p:extLst>
      <p:ext uri="{BB962C8B-B14F-4D97-AF65-F5344CB8AC3E}">
        <p14:creationId xmlns:p14="http://schemas.microsoft.com/office/powerpoint/2010/main" val="14061312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Inserting Data Via S</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Q</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L</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229601" cy="1369575"/>
          </a:xfrm>
        </p:spPr>
        <p:txBody>
          <a:bodyPr wrap="square" lIns="91425" tIns="91425" rIns="91425" bIns="91425">
            <a:spAutoFit/>
          </a:bodyPr>
          <a:lstStyle/>
          <a:p>
            <a:pPr marL="255600" lvl="0" indent="-255600" fontAlgn="base">
              <a:buFont typeface="Arial" panose="020B0604020202020204" pitchFamily="34" charset="0"/>
              <a:buChar char="•"/>
              <a:tabLst/>
            </a:pPr>
            <a:r>
              <a:rPr lang="en-US" altLang="en-US" sz="2400" kern="1200" dirty="0">
                <a:solidFill>
                  <a:srgbClr val="000000"/>
                </a:solidFill>
                <a:latin typeface="Arial (Body)"/>
                <a:ea typeface="ＭＳ Ｐゴシック" charset="-128"/>
              </a:rPr>
              <a:t>Insert into </a:t>
            </a:r>
            <a:r>
              <a:rPr lang="en-US" altLang="en-US" sz="2400" b="1" kern="1200" dirty="0">
                <a:solidFill>
                  <a:srgbClr val="000000"/>
                </a:solidFill>
                <a:latin typeface="Arial (Body)"/>
                <a:ea typeface="ＭＳ Ｐゴシック" charset="-128"/>
              </a:rPr>
              <a:t>tablename</a:t>
            </a:r>
            <a:r>
              <a:rPr lang="en-US" altLang="en-US" sz="2400" kern="1200" dirty="0">
                <a:solidFill>
                  <a:srgbClr val="000000"/>
                </a:solidFill>
                <a:latin typeface="Arial (Body)"/>
                <a:ea typeface="ＭＳ Ｐゴシック" charset="-128"/>
              </a:rPr>
              <a:t> values (</a:t>
            </a:r>
            <a:r>
              <a:rPr lang="en-US" altLang="en-US" sz="2400" b="1" kern="1200" dirty="0" smtClean="0">
                <a:solidFill>
                  <a:srgbClr val="000000"/>
                </a:solidFill>
                <a:latin typeface="Arial (Body)"/>
                <a:ea typeface="ＭＳ Ｐゴシック" charset="-128"/>
              </a:rPr>
              <a:t>columvalue1, columnvalue2</a:t>
            </a:r>
            <a:r>
              <a:rPr lang="en-US" altLang="en-US" sz="2400" i="1" kern="1200" dirty="0">
                <a:solidFill>
                  <a:srgbClr val="000000"/>
                </a:solidFill>
                <a:latin typeface="Arial (Body)"/>
                <a:ea typeface="ＭＳ Ｐゴシック" charset="-128"/>
              </a:rPr>
              <a:t>…</a:t>
            </a:r>
            <a:r>
              <a:rPr lang="en-US" altLang="en-US" sz="2400" kern="1200" dirty="0">
                <a:solidFill>
                  <a:srgbClr val="000000"/>
                </a:solidFill>
                <a:latin typeface="Arial (Body)"/>
                <a:ea typeface="ＭＳ Ｐゴシック" charset="-128"/>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For our Person table</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pic>
        <p:nvPicPr>
          <p:cNvPr id="5" name="Picture 4" descr="Computer code reads, c o n period execute left parenthesis single quote insert into Person values left parenthesis double quote Mark double quote comma 40 right parenthesis single quote right parenthesis."/>
          <p:cNvPicPr>
            <a:picLocks noChangeAspect="1"/>
          </p:cNvPicPr>
          <p:nvPr/>
        </p:nvPicPr>
        <p:blipFill>
          <a:blip r:embed="rId2"/>
          <a:stretch>
            <a:fillRect/>
          </a:stretch>
        </p:blipFill>
        <p:spPr>
          <a:xfrm>
            <a:off x="1107872" y="3099793"/>
            <a:ext cx="6928253" cy="586460"/>
          </a:xfrm>
          <a:prstGeom prst="rect">
            <a:avLst/>
          </a:prstGeom>
        </p:spPr>
      </p:pic>
      <p:sp>
        <p:nvSpPr>
          <p:cNvPr id="4" name="Text Placeholder 3"/>
          <p:cNvSpPr>
            <a:spLocks noGrp="1"/>
          </p:cNvSpPr>
          <p:nvPr>
            <p:ph type="body" idx="2"/>
          </p:nvPr>
        </p:nvSpPr>
        <p:spPr>
          <a:xfrm>
            <a:off x="457200" y="3802860"/>
            <a:ext cx="8229600" cy="497305"/>
          </a:xfrm>
        </p:spPr>
        <p:txBody>
          <a:bodyPr/>
          <a:lstStyle/>
          <a:p>
            <a:pPr marL="255600" indent="-255600"/>
            <a:r>
              <a:rPr lang="en-US" altLang="en-US" sz="2400" dirty="0" smtClean="0">
                <a:latin typeface="+mn-lt"/>
              </a:rPr>
              <a:t>Here</a:t>
            </a:r>
            <a:r>
              <a:rPr lang="fr-FR" altLang="ja-JP" sz="2400" dirty="0" smtClean="0">
                <a:latin typeface="+mn-lt"/>
              </a:rPr>
              <a:t>’</a:t>
            </a:r>
            <a:r>
              <a:rPr lang="en-US" altLang="en-US" sz="2400" dirty="0" smtClean="0">
                <a:latin typeface="+mn-lt"/>
              </a:rPr>
              <a:t>s </a:t>
            </a:r>
            <a:r>
              <a:rPr lang="en-US" altLang="en-US" sz="2400" dirty="0">
                <a:latin typeface="+mn-lt"/>
              </a:rPr>
              <a:t>where those two kinds of quotes comes in handy</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5631576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Selecting Data in a Database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a:spcAft>
                <a:spcPct val="0"/>
              </a:spcAft>
              <a:buFont typeface="Arial" panose="020B0604020202020204" pitchFamily="34" charset="0"/>
              <a:buChar char="•"/>
              <a:tabLst/>
              <a:defRPr/>
            </a:pPr>
            <a:r>
              <a:rPr lang="en-US" sz="2400" kern="1200" dirty="0">
                <a:solidFill>
                  <a:srgbClr val="000000"/>
                </a:solidFill>
                <a:latin typeface="Arial (Body)"/>
                <a:ea typeface="ＭＳ Ｐゴシック" charset="0"/>
                <a:cs typeface="+mn-cs"/>
              </a:rPr>
              <a:t>Select </a:t>
            </a:r>
            <a:r>
              <a:rPr lang="en-US" sz="2400" b="1" kern="1200" dirty="0">
                <a:solidFill>
                  <a:srgbClr val="000000"/>
                </a:solidFill>
                <a:latin typeface="Arial (Body)"/>
                <a:ea typeface="ＭＳ Ｐゴシック" charset="0"/>
                <a:cs typeface="+mn-cs"/>
              </a:rPr>
              <a:t>column1</a:t>
            </a:r>
            <a:r>
              <a:rPr lang="en-US" sz="2400" b="1" kern="1200" dirty="0" smtClean="0">
                <a:solidFill>
                  <a:srgbClr val="000000"/>
                </a:solidFill>
                <a:latin typeface="Arial (Body)"/>
                <a:ea typeface="ＭＳ Ｐゴシック" charset="0"/>
                <a:cs typeface="+mn-cs"/>
              </a:rPr>
              <a:t>, column2</a:t>
            </a:r>
            <a:r>
              <a:rPr lang="en-US" sz="2400" kern="1200" dirty="0" smtClean="0">
                <a:solidFill>
                  <a:srgbClr val="000000"/>
                </a:solidFill>
                <a:latin typeface="Arial (Body)"/>
                <a:ea typeface="ＭＳ Ｐゴシック" charset="0"/>
                <a:cs typeface="+mn-cs"/>
              </a:rPr>
              <a:t> </a:t>
            </a:r>
            <a:r>
              <a:rPr lang="en-US" sz="2400" kern="1200" dirty="0">
                <a:solidFill>
                  <a:srgbClr val="000000"/>
                </a:solidFill>
                <a:latin typeface="Arial (Body)"/>
                <a:ea typeface="ＭＳ Ｐゴシック" charset="0"/>
                <a:cs typeface="+mn-cs"/>
              </a:rPr>
              <a:t>from </a:t>
            </a:r>
            <a:r>
              <a:rPr lang="en-US" sz="2400" b="1" kern="1200" dirty="0">
                <a:solidFill>
                  <a:srgbClr val="000000"/>
                </a:solidFill>
                <a:latin typeface="Arial (Body)"/>
                <a:ea typeface="ＭＳ Ｐゴシック" charset="0"/>
                <a:cs typeface="+mn-cs"/>
              </a:rPr>
              <a:t>tablename</a:t>
            </a:r>
          </a:p>
          <a:p>
            <a:pPr marL="255651" lvl="0" indent="-255651">
              <a:spcAft>
                <a:spcPct val="0"/>
              </a:spcAft>
              <a:buFont typeface="Arial" panose="020B0604020202020204" pitchFamily="34" charset="0"/>
              <a:buChar char="•"/>
              <a:tabLst/>
              <a:defRPr/>
            </a:pPr>
            <a:r>
              <a:rPr lang="en-US" sz="2400" kern="1200" dirty="0">
                <a:solidFill>
                  <a:srgbClr val="000000"/>
                </a:solidFill>
                <a:latin typeface="Arial (Body)"/>
                <a:ea typeface="ＭＳ Ｐゴシック" charset="0"/>
                <a:cs typeface="+mn-cs"/>
              </a:rPr>
              <a:t>Select </a:t>
            </a:r>
            <a:r>
              <a:rPr lang="en-US" sz="2400" b="1" kern="1200" dirty="0">
                <a:solidFill>
                  <a:srgbClr val="000000"/>
                </a:solidFill>
                <a:latin typeface="Arial (Body)"/>
                <a:ea typeface="ＭＳ Ｐゴシック" charset="0"/>
                <a:cs typeface="+mn-cs"/>
              </a:rPr>
              <a:t>column1</a:t>
            </a:r>
            <a:r>
              <a:rPr lang="en-US" sz="2400" b="1" kern="1200" dirty="0" smtClean="0">
                <a:solidFill>
                  <a:srgbClr val="000000"/>
                </a:solidFill>
                <a:latin typeface="Arial (Body)"/>
                <a:ea typeface="ＭＳ Ｐゴシック" charset="0"/>
                <a:cs typeface="+mn-cs"/>
              </a:rPr>
              <a:t>, column2</a:t>
            </a:r>
            <a:r>
              <a:rPr lang="en-US" sz="2400" kern="1200" dirty="0" smtClean="0">
                <a:solidFill>
                  <a:srgbClr val="000000"/>
                </a:solidFill>
                <a:latin typeface="Arial (Body)"/>
                <a:ea typeface="ＭＳ Ｐゴシック" charset="0"/>
                <a:cs typeface="+mn-cs"/>
              </a:rPr>
              <a:t> </a:t>
            </a:r>
            <a:r>
              <a:rPr lang="en-US" sz="2400" kern="1200" dirty="0">
                <a:solidFill>
                  <a:srgbClr val="000000"/>
                </a:solidFill>
                <a:latin typeface="Arial (Body)"/>
                <a:ea typeface="ＭＳ Ｐゴシック" charset="0"/>
                <a:cs typeface="+mn-cs"/>
              </a:rPr>
              <a:t>from </a:t>
            </a:r>
            <a:r>
              <a:rPr lang="en-US" sz="2400" b="1" kern="1200" dirty="0">
                <a:solidFill>
                  <a:srgbClr val="000000"/>
                </a:solidFill>
                <a:latin typeface="Arial (Body)"/>
                <a:ea typeface="ＭＳ Ｐゴシック" charset="0"/>
                <a:cs typeface="+mn-cs"/>
              </a:rPr>
              <a:t>tablename</a:t>
            </a:r>
            <a:r>
              <a:rPr lang="en-US" sz="2400" kern="1200" dirty="0">
                <a:solidFill>
                  <a:srgbClr val="000000"/>
                </a:solidFill>
                <a:latin typeface="Arial (Body)"/>
                <a:ea typeface="ＭＳ Ｐゴシック" charset="0"/>
                <a:cs typeface="+mn-cs"/>
              </a:rPr>
              <a:t> where </a:t>
            </a:r>
            <a:r>
              <a:rPr lang="en-US" sz="2400" b="1" kern="1200" dirty="0" smtClean="0">
                <a:solidFill>
                  <a:srgbClr val="000000"/>
                </a:solidFill>
                <a:latin typeface="Arial (Body)"/>
                <a:ea typeface="ＭＳ Ｐゴシック" charset="0"/>
                <a:cs typeface="+mn-cs"/>
              </a:rPr>
              <a:t>condition</a:t>
            </a:r>
            <a:endParaRPr lang="en-US" sz="2400" b="1" kern="1200" dirty="0">
              <a:solidFill>
                <a:srgbClr val="000000"/>
              </a:solidFill>
              <a:latin typeface="Arial (Body)"/>
              <a:ea typeface="ＭＳ Ｐゴシック" charset="0"/>
              <a:cs typeface="+mn-cs"/>
            </a:endParaRPr>
          </a:p>
        </p:txBody>
      </p:sp>
      <p:pic>
        <p:nvPicPr>
          <p:cNvPr id="4" name="Picture 3" descr="Computer code has 4 lines. The lines read as follows. Line 1. select asterisk from person. Line 2. select name comma age from person. Line 3. select asterisk from person where age greater than symbol 40. Line 4. select name, age from person where age greater than symbol 40."/>
          <p:cNvPicPr>
            <a:picLocks noChangeAspect="1"/>
          </p:cNvPicPr>
          <p:nvPr/>
        </p:nvPicPr>
        <p:blipFill>
          <a:blip r:embed="rId2"/>
          <a:stretch>
            <a:fillRect/>
          </a:stretch>
        </p:blipFill>
        <p:spPr>
          <a:xfrm>
            <a:off x="651255" y="3254220"/>
            <a:ext cx="6517189" cy="2304488"/>
          </a:xfrm>
          <a:prstGeom prst="rect">
            <a:avLst/>
          </a:prstGeom>
        </p:spPr>
      </p:pic>
    </p:spTree>
    <p:extLst>
      <p:ext uri="{BB962C8B-B14F-4D97-AF65-F5344CB8AC3E}">
        <p14:creationId xmlns:p14="http://schemas.microsoft.com/office/powerpoint/2010/main" val="17335757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Doing This from Python</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1"/>
            <a:ext cx="8229601" cy="300079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When you use a </a:t>
            </a:r>
            <a:r>
              <a:rPr lang="en-US" altLang="en-US" sz="2400" b="1" kern="1200" dirty="0">
                <a:solidFill>
                  <a:srgbClr val="000000"/>
                </a:solidFill>
                <a:latin typeface="Arial (Body)"/>
                <a:ea typeface="ＭＳ Ｐゴシック" charset="-128"/>
              </a:rPr>
              <a:t>select</a:t>
            </a:r>
            <a:r>
              <a:rPr lang="en-US" altLang="en-US" sz="2400" kern="1200" dirty="0">
                <a:solidFill>
                  <a:srgbClr val="000000"/>
                </a:solidFill>
                <a:latin typeface="Arial (Body)"/>
                <a:ea typeface="ＭＳ Ｐゴシック" charset="-128"/>
              </a:rPr>
              <a:t> from Python,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Your cursor has a </a:t>
            </a:r>
            <a:r>
              <a:rPr lang="en-US" altLang="en-US" sz="2400" b="1" kern="1200" dirty="0">
                <a:solidFill>
                  <a:srgbClr val="000000"/>
                </a:solidFill>
                <a:latin typeface="Arial (Body)"/>
                <a:ea typeface="ＭＳ Ｐゴシック" charset="-128"/>
                <a:cs typeface="+mn-cs"/>
              </a:rPr>
              <a:t>variable</a:t>
            </a:r>
            <a:r>
              <a:rPr lang="en-US" altLang="en-US" sz="2400" kern="1200" dirty="0">
                <a:solidFill>
                  <a:srgbClr val="000000"/>
                </a:solidFill>
                <a:latin typeface="Arial (Body)"/>
                <a:ea typeface="ＭＳ Ｐゴシック" charset="-128"/>
                <a:cs typeface="+mn-cs"/>
              </a:rPr>
              <a:t> </a:t>
            </a:r>
            <a:r>
              <a:rPr lang="en-US" altLang="en-US" sz="2400" b="1" kern="1200" dirty="0">
                <a:solidFill>
                  <a:srgbClr val="000000"/>
                </a:solidFill>
                <a:latin typeface="Arial (Body)"/>
                <a:ea typeface="ＭＳ Ｐゴシック" charset="-128"/>
                <a:cs typeface="+mn-cs"/>
              </a:rPr>
              <a:t>rowcount </a:t>
            </a:r>
            <a:r>
              <a:rPr lang="en-US" altLang="en-US" sz="2400" kern="1200" dirty="0">
                <a:solidFill>
                  <a:srgbClr val="000000"/>
                </a:solidFill>
                <a:latin typeface="Arial (Body)"/>
                <a:ea typeface="ＭＳ Ｐゴシック" charset="-128"/>
                <a:cs typeface="+mn-cs"/>
              </a:rPr>
              <a:t>that tells you how many rows were selected.</a:t>
            </a:r>
          </a:p>
          <a:p>
            <a:pPr lvl="2" indent="-230400" fontAlgn="base">
              <a:spcAft>
                <a:spcPct val="0"/>
              </a:spcAft>
            </a:pPr>
            <a:r>
              <a:rPr lang="en-US" altLang="en-US" sz="2400" kern="1200" dirty="0">
                <a:solidFill>
                  <a:srgbClr val="000000"/>
                </a:solidFill>
                <a:latin typeface="Arial (Body)"/>
                <a:ea typeface="ＭＳ Ｐゴシック" charset="-128"/>
                <a:cs typeface="+mn-cs"/>
              </a:rPr>
              <a:t>This is called an </a:t>
            </a:r>
            <a:r>
              <a:rPr lang="en-US" altLang="en-US" sz="2400" b="1" kern="1200" dirty="0">
                <a:solidFill>
                  <a:srgbClr val="000000"/>
                </a:solidFill>
                <a:latin typeface="Arial (Body)"/>
                <a:ea typeface="ＭＳ Ｐゴシック" charset="-128"/>
                <a:cs typeface="+mn-cs"/>
              </a:rPr>
              <a:t>instance variable</a:t>
            </a:r>
          </a:p>
          <a:p>
            <a:pPr lvl="2" indent="-230400" fontAlgn="base">
              <a:spcAft>
                <a:spcPct val="0"/>
              </a:spcAft>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a variable known just to that object, similar to how a method is a function known just to that object</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
        <p:nvSpPr>
          <p:cNvPr id="7" name="Content Placeholder 6"/>
          <p:cNvSpPr>
            <a:spLocks noGrp="1"/>
          </p:cNvSpPr>
          <p:nvPr>
            <p:ph sz="quarter" idx="14"/>
          </p:nvPr>
        </p:nvSpPr>
        <p:spPr>
          <a:xfrm>
            <a:off x="457201" y="4603528"/>
            <a:ext cx="2237014" cy="393016"/>
          </a:xfrm>
        </p:spPr>
        <p:txBody>
          <a:bodyPr anchor="ctr"/>
          <a:lstStyle/>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Method</a:t>
            </a:r>
            <a:endParaRPr lang="en-US" sz="2400" kern="1200" dirty="0">
              <a:solidFill>
                <a:srgbClr val="000000"/>
              </a:solidFill>
              <a:latin typeface="Arial (Body)"/>
              <a:ea typeface="ＭＳ Ｐゴシック" charset="-128"/>
              <a:cs typeface="+mn-cs"/>
            </a:endParaRPr>
          </a:p>
        </p:txBody>
      </p:sp>
      <p:graphicFrame>
        <p:nvGraphicFramePr>
          <p:cNvPr id="12" name="Object 11" descr="fetchone left parenthesis right parenthesis"/>
          <p:cNvGraphicFramePr>
            <a:graphicFrameLocks noChangeAspect="1"/>
          </p:cNvGraphicFramePr>
          <p:nvPr>
            <p:extLst>
              <p:ext uri="{D42A27DB-BD31-4B8C-83A1-F6EECF244321}">
                <p14:modId xmlns:p14="http://schemas.microsoft.com/office/powerpoint/2010/main" val="2250171180"/>
              </p:ext>
            </p:extLst>
          </p:nvPr>
        </p:nvGraphicFramePr>
        <p:xfrm>
          <a:off x="2376271" y="4674224"/>
          <a:ext cx="1534420" cy="395980"/>
        </p:xfrm>
        <a:graphic>
          <a:graphicData uri="http://schemas.openxmlformats.org/presentationml/2006/ole">
            <mc:AlternateContent xmlns:mc="http://schemas.openxmlformats.org/markup-compatibility/2006">
              <mc:Choice xmlns:v="urn:schemas-microsoft-com:vml" Requires="v">
                <p:oleObj spid="_x0000_s24000" name="Equation" r:id="rId3" imgW="787320" imgH="203040" progId="Equation.DSMT4">
                  <p:embed/>
                </p:oleObj>
              </mc:Choice>
              <mc:Fallback>
                <p:oleObj name="Equation" r:id="rId3" imgW="787320" imgH="203040" progId="Equation.DSMT4">
                  <p:embed/>
                  <p:pic>
                    <p:nvPicPr>
                      <p:cNvPr id="0" name=""/>
                      <p:cNvPicPr/>
                      <p:nvPr/>
                    </p:nvPicPr>
                    <p:blipFill>
                      <a:blip r:embed="rId4"/>
                      <a:stretch>
                        <a:fillRect/>
                      </a:stretch>
                    </p:blipFill>
                    <p:spPr>
                      <a:xfrm>
                        <a:off x="2376271" y="4674224"/>
                        <a:ext cx="1534420" cy="395980"/>
                      </a:xfrm>
                      <a:prstGeom prst="rect">
                        <a:avLst/>
                      </a:prstGeom>
                    </p:spPr>
                  </p:pic>
                </p:oleObj>
              </mc:Fallback>
            </mc:AlternateContent>
          </a:graphicData>
        </a:graphic>
      </p:graphicFrame>
      <p:sp>
        <p:nvSpPr>
          <p:cNvPr id="4" name="Content Placeholder 3"/>
          <p:cNvSpPr>
            <a:spLocks noGrp="1"/>
          </p:cNvSpPr>
          <p:nvPr>
            <p:ph sz="quarter" idx="13"/>
          </p:nvPr>
        </p:nvSpPr>
        <p:spPr>
          <a:xfrm>
            <a:off x="3722910" y="4678363"/>
            <a:ext cx="4767943" cy="277538"/>
          </a:xfrm>
        </p:spPr>
        <p:txBody>
          <a:bodyPr anchor="ctr"/>
          <a:lstStyle/>
          <a:p>
            <a:pPr marL="101600" indent="0">
              <a:buNone/>
            </a:pPr>
            <a:r>
              <a:rPr lang="en-US" altLang="en-US" sz="2400" kern="1200" dirty="0">
                <a:solidFill>
                  <a:srgbClr val="000000"/>
                </a:solidFill>
                <a:latin typeface="Arial (Body)"/>
                <a:ea typeface="ＭＳ Ｐゴシック" charset="-128"/>
              </a:rPr>
              <a:t>gives you the next selected row.</a:t>
            </a:r>
            <a:endParaRPr lang="en-US" sz="2400" dirty="0"/>
          </a:p>
        </p:txBody>
      </p:sp>
      <p:sp>
        <p:nvSpPr>
          <p:cNvPr id="8" name="Content Placeholder 7"/>
          <p:cNvSpPr>
            <a:spLocks noGrp="1"/>
          </p:cNvSpPr>
          <p:nvPr>
            <p:ph sz="quarter" idx="15"/>
          </p:nvPr>
        </p:nvSpPr>
        <p:spPr>
          <a:xfrm>
            <a:off x="457200" y="4974774"/>
            <a:ext cx="506186" cy="550863"/>
          </a:xfrm>
        </p:spPr>
        <p:txBody>
          <a:bodyPr/>
          <a:lstStyle/>
          <a:p>
            <a:r>
              <a:rPr lang="en-US" sz="2400" dirty="0" smtClean="0">
                <a:latin typeface="+mn-lt"/>
              </a:rPr>
              <a:t> </a:t>
            </a:r>
            <a:endParaRPr lang="en-US" sz="2400" dirty="0">
              <a:latin typeface="+mn-lt"/>
            </a:endParaRPr>
          </a:p>
        </p:txBody>
      </p:sp>
      <p:graphicFrame>
        <p:nvGraphicFramePr>
          <p:cNvPr id="13" name="Object 12" descr="Fetchone left parenthesis right parenthesis"/>
          <p:cNvGraphicFramePr>
            <a:graphicFrameLocks noChangeAspect="1"/>
          </p:cNvGraphicFramePr>
          <p:nvPr>
            <p:extLst>
              <p:ext uri="{D42A27DB-BD31-4B8C-83A1-F6EECF244321}">
                <p14:modId xmlns:p14="http://schemas.microsoft.com/office/powerpoint/2010/main" val="3652286230"/>
              </p:ext>
            </p:extLst>
          </p:nvPr>
        </p:nvGraphicFramePr>
        <p:xfrm>
          <a:off x="858155" y="5072514"/>
          <a:ext cx="1582738" cy="395287"/>
        </p:xfrm>
        <a:graphic>
          <a:graphicData uri="http://schemas.openxmlformats.org/presentationml/2006/ole">
            <mc:AlternateContent xmlns:mc="http://schemas.openxmlformats.org/markup-compatibility/2006">
              <mc:Choice xmlns:v="urn:schemas-microsoft-com:vml" Requires="v">
                <p:oleObj spid="_x0000_s24001" name="Equation" r:id="rId5" imgW="812520" imgH="203040" progId="Equation.DSMT4">
                  <p:embed/>
                </p:oleObj>
              </mc:Choice>
              <mc:Fallback>
                <p:oleObj name="Equation" r:id="rId5" imgW="812520" imgH="203040" progId="Equation.DSMT4">
                  <p:embed/>
                  <p:pic>
                    <p:nvPicPr>
                      <p:cNvPr id="12" name="Object 11"/>
                      <p:cNvPicPr/>
                      <p:nvPr/>
                    </p:nvPicPr>
                    <p:blipFill>
                      <a:blip r:embed="rId6"/>
                      <a:stretch>
                        <a:fillRect/>
                      </a:stretch>
                    </p:blipFill>
                    <p:spPr>
                      <a:xfrm>
                        <a:off x="858155" y="5072514"/>
                        <a:ext cx="1582738" cy="395287"/>
                      </a:xfrm>
                      <a:prstGeom prst="rect">
                        <a:avLst/>
                      </a:prstGeom>
                    </p:spPr>
                  </p:pic>
                </p:oleObj>
              </mc:Fallback>
            </mc:AlternateContent>
          </a:graphicData>
        </a:graphic>
      </p:graphicFrame>
      <p:sp>
        <p:nvSpPr>
          <p:cNvPr id="9" name="Content Placeholder 8"/>
          <p:cNvSpPr>
            <a:spLocks noGrp="1"/>
          </p:cNvSpPr>
          <p:nvPr>
            <p:ph sz="quarter" idx="16"/>
          </p:nvPr>
        </p:nvSpPr>
        <p:spPr>
          <a:xfrm>
            <a:off x="2416626" y="5097010"/>
            <a:ext cx="2073729" cy="358510"/>
          </a:xfrm>
        </p:spPr>
        <p:txBody>
          <a:bodyPr anchor="ctr"/>
          <a:lstStyle/>
          <a:p>
            <a:pPr marL="0" indent="0">
              <a:buNone/>
            </a:pPr>
            <a:r>
              <a:rPr lang="en-US" altLang="en-US" sz="2400" dirty="0">
                <a:latin typeface="+mn-lt"/>
                <a:ea typeface="ＭＳ Ｐゴシック" panose="020B0600070205080204" pitchFamily="34" charset="-128"/>
              </a:rPr>
              <a:t>returns a </a:t>
            </a:r>
            <a:r>
              <a:rPr lang="en-US" altLang="en-US" sz="2400" dirty="0" smtClean="0">
                <a:latin typeface="+mn-lt"/>
                <a:ea typeface="ＭＳ Ｐゴシック" panose="020B0600070205080204" pitchFamily="34" charset="-128"/>
              </a:rPr>
              <a:t>list</a:t>
            </a:r>
            <a:endParaRPr lang="en-US" altLang="en-US" sz="2400" dirty="0">
              <a:latin typeface="+mn-lt"/>
              <a:ea typeface="ＭＳ Ｐゴシック" panose="020B0600070205080204" pitchFamily="34" charset="-128"/>
            </a:endParaRPr>
          </a:p>
        </p:txBody>
      </p:sp>
    </p:spTree>
    <p:extLst>
      <p:ext uri="{BB962C8B-B14F-4D97-AF65-F5344CB8AC3E}">
        <p14:creationId xmlns:p14="http://schemas.microsoft.com/office/powerpoint/2010/main" val="48438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44366"/>
            <a:ext cx="8229600" cy="1066799"/>
          </a:xfrm>
        </p:spPr>
        <p:txBody>
          <a:bodyPr anchor="b"/>
          <a:lstStyle/>
          <a:p>
            <a:r>
              <a:rPr lang="en-US" dirty="0" smtClean="0"/>
              <a:t>Parts of a Web Page </a:t>
            </a:r>
            <a:r>
              <a:rPr lang="en-US" sz="2000" b="0" kern="1200" dirty="0" smtClean="0">
                <a:latin typeface="Times New Roman" panose="02020603050405020304" pitchFamily="18" charset="0"/>
              </a:rPr>
              <a:t>(1 of 2</a:t>
            </a:r>
            <a:r>
              <a:rPr lang="en-US" sz="2000" b="0" kern="1200" dirty="0">
                <a:latin typeface="Times New Roman" panose="02020603050405020304" pitchFamily="18" charset="0"/>
              </a:rPr>
              <a:t>)</a:t>
            </a:r>
            <a:endParaRPr lang="en-US" sz="2000" dirty="0"/>
          </a:p>
        </p:txBody>
      </p:sp>
      <p:pic>
        <p:nvPicPr>
          <p:cNvPr id="4" name="Picture 3" descr="Computer code has 11 lines. The lines read as follows. Line 1. left angle bracket exclamation point D O C TYPE h t m l right angle bracket. Line 2. left angle bracket h t m l right angle bracket. Line 3. left angle bracket head right angle bracket. Line 4. left angle bracket title right angle bracket The simplest possible web page left angle bracket forward slash title right angle bracket. Line 5. left angle bracket forward slash head right angle bracket. Here, lines 3 and 5 have been selected. Line 6. blank. This line has been labeled, No it doesn’t matter where you put returns or extra spaces. Line 7. left angle bracket body right angle bracket. Line 8. left angle bracket h 1 right angle bracket A Simple heading left angle bracket forward slash h 1 right angle bracket. Line 9. left angle bracket p right angle bracket This is a paragraph in the simplest possible Web page period left angle bracket forward slash p right angle bracket. Line 10. left angle bracket forward slash body right angle bracket. Here, lines 7 and 10 have been selected. Line 11. left angle bracket forward slash h t m l right angle bracket. Here, lines 2 and 11 have been selected."/>
          <p:cNvPicPr>
            <a:picLocks noChangeAspect="1"/>
          </p:cNvPicPr>
          <p:nvPr/>
        </p:nvPicPr>
        <p:blipFill rotWithShape="1">
          <a:blip r:embed="rId2">
            <a:extLst>
              <a:ext uri="{28A0092B-C50C-407E-A947-70E740481C1C}">
                <a14:useLocalDpi xmlns:a14="http://schemas.microsoft.com/office/drawing/2010/main" val="0"/>
              </a:ext>
            </a:extLst>
          </a:blip>
          <a:srcRect l="1954" t="3748" r="-1954" b="6168"/>
          <a:stretch/>
        </p:blipFill>
        <p:spPr bwMode="auto">
          <a:xfrm>
            <a:off x="672901" y="1874520"/>
            <a:ext cx="7798198" cy="368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8407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r>
              <a:rPr lang="en-US" altLang="en-US" dirty="0"/>
              <a:t>Selecting from the Command Area</a:t>
            </a:r>
            <a:endParaRPr lang="en-US" dirty="0">
              <a:latin typeface="Times New Roman" panose="02020603050405020304" pitchFamily="18" charset="0"/>
            </a:endParaRPr>
          </a:p>
        </p:txBody>
      </p:sp>
      <p:pic>
        <p:nvPicPr>
          <p:cNvPr id="5" name="Picture 4" descr="Computer code has 5 lines. The lines read as follows. Line 1. right angle bracket right angle bracket right angle bracket con period execute left parenthesis double quote select name comma age from Person double quote right parenthesis. Line 2. right angle bracket right angle bracket right angle bracket print con period row count. Corresponding output reads, 3. Line 3. right angle bracket right angle bracket right angle bracket print con period fetch one left parenthesis right parenthesis. Corresponding output reads, left parenthesis single quote Mark single quote comma 40 right parenthesis. Line 4. right angle bracket right angle bracket right angle bracket print con period fetch one left parenthesis right parenthesis. Corresponding output reads, left parenthesis single quote Barb single quote comma 41 right parenthesis. Line 5. right angle bracket right angle bracket right angle bracket print con period fetch one left parenthesis right parenthesis. Corresponding output reads, left parenthesis single quote Brian single quote comma 36 right parenthesis."/>
          <p:cNvPicPr>
            <a:picLocks noChangeAspect="1"/>
          </p:cNvPicPr>
          <p:nvPr/>
        </p:nvPicPr>
        <p:blipFill>
          <a:blip r:embed="rId2"/>
          <a:stretch>
            <a:fillRect/>
          </a:stretch>
        </p:blipFill>
        <p:spPr>
          <a:xfrm>
            <a:off x="457200" y="1554317"/>
            <a:ext cx="6462320" cy="3749365"/>
          </a:xfrm>
          <a:prstGeom prst="rect">
            <a:avLst/>
          </a:prstGeom>
        </p:spPr>
      </p:pic>
    </p:spTree>
    <p:extLst>
      <p:ext uri="{BB962C8B-B14F-4D97-AF65-F5344CB8AC3E}">
        <p14:creationId xmlns:p14="http://schemas.microsoft.com/office/powerpoint/2010/main" val="7342548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Selecting and Printing from a Function</a:t>
            </a:r>
          </a:p>
        </p:txBody>
      </p:sp>
      <p:pic>
        <p:nvPicPr>
          <p:cNvPr id="5" name="Picture 4" descr="Computer code has 5 lines. The lines read as follows. Line 1. d e f show Some Persons left parenthesis con right parenthesis colon. Line 2, indented once. c o n period execute left parenthesis double quote select name comma age from Person double quote right parenthesis. Line 3, indented once. for i in range left parenthesis 0 comma c o n period row count right parenthesis colon. Line 4, indented twice. results equals con period fetch one left parenthesis right parenthesis. Line 5, indented twice. print results left bracket 0 right bracket plus double quote is double quote plus s t r left parenthesis results left bracket 1 right bracket right parenthesis plus double quote years old double quote."/>
          <p:cNvPicPr>
            <a:picLocks noChangeAspect="1"/>
          </p:cNvPicPr>
          <p:nvPr/>
        </p:nvPicPr>
        <p:blipFill rotWithShape="1">
          <a:blip r:embed="rId2"/>
          <a:srcRect l="1942" t="3560" r="1849"/>
          <a:stretch/>
        </p:blipFill>
        <p:spPr>
          <a:xfrm>
            <a:off x="457200" y="1746846"/>
            <a:ext cx="7541465" cy="3231973"/>
          </a:xfrm>
          <a:prstGeom prst="rect">
            <a:avLst/>
          </a:prstGeom>
        </p:spPr>
      </p:pic>
    </p:spTree>
    <p:extLst>
      <p:ext uri="{BB962C8B-B14F-4D97-AF65-F5344CB8AC3E}">
        <p14:creationId xmlns:p14="http://schemas.microsoft.com/office/powerpoint/2010/main" val="18040085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Running Our Selection Function</a:t>
            </a:r>
            <a:endParaRPr lang="en-US" altLang="en-US" kern="1200" dirty="0">
              <a:latin typeface="Times New Roman" panose="02020603050405020304" pitchFamily="18" charset="0"/>
              <a:ea typeface="ＭＳ Ｐゴシック" charset="-128"/>
            </a:endParaRPr>
          </a:p>
        </p:txBody>
      </p:sp>
      <p:pic>
        <p:nvPicPr>
          <p:cNvPr id="3" name="Picture 2" descr="Computer code reads, right angle bracket right angle bracket right angle bracket show Some Persons left parenthesis c o n right parenthesis. Corresponding output reads, Mark is 40 years old. Barb is 41 years old. Brian is 36 years old."/>
          <p:cNvPicPr>
            <a:picLocks noChangeAspect="1"/>
          </p:cNvPicPr>
          <p:nvPr/>
        </p:nvPicPr>
        <p:blipFill>
          <a:blip r:embed="rId2"/>
          <a:stretch>
            <a:fillRect/>
          </a:stretch>
        </p:blipFill>
        <p:spPr>
          <a:xfrm>
            <a:off x="717622" y="1988081"/>
            <a:ext cx="3854378" cy="2685893"/>
          </a:xfrm>
          <a:prstGeom prst="rect">
            <a:avLst/>
          </a:prstGeom>
        </p:spPr>
      </p:pic>
    </p:spTree>
    <p:extLst>
      <p:ext uri="{BB962C8B-B14F-4D97-AF65-F5344CB8AC3E}">
        <p14:creationId xmlns:p14="http://schemas.microsoft.com/office/powerpoint/2010/main" val="30350995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Selecting and Printing with a Condition</a:t>
            </a:r>
            <a:endParaRPr lang="en-US" altLang="en-US" kern="1200" dirty="0">
              <a:latin typeface="Times New Roman" panose="02020603050405020304" pitchFamily="18" charset="0"/>
              <a:ea typeface="ＭＳ Ｐゴシック" charset="-128"/>
            </a:endParaRPr>
          </a:p>
        </p:txBody>
      </p:sp>
      <p:pic>
        <p:nvPicPr>
          <p:cNvPr id="5" name="Picture 4" descr="Computer code has 5 lines. The lines read as follows. Line 1. d e f show Some Persons left parenthesis con comma condition right parenthesis colon. Line 2, indented once. c o n period execute left parenthesis double quote select name comma age from Person double quote plus condition right parenthesis. Line 3, indented once. for i in range left parenthesis 0 comma con period row count right parenthesis colon. Line 4, indented twice. results equals con period fetch one left parenthesis right parenthesis. Line 5, indented twice. print results left bracket 0 right bracket plus double quote is double quote plus s t r left parenthesis results left bracket 1 right bracket right parenthesis plus double quote years old double quote."/>
          <p:cNvPicPr>
            <a:picLocks noChangeAspect="1"/>
          </p:cNvPicPr>
          <p:nvPr/>
        </p:nvPicPr>
        <p:blipFill rotWithShape="1">
          <a:blip r:embed="rId2"/>
          <a:srcRect l="1530" t="4061" r="1644" b="4059"/>
          <a:stretch/>
        </p:blipFill>
        <p:spPr>
          <a:xfrm>
            <a:off x="457200" y="1828801"/>
            <a:ext cx="7956913" cy="2514600"/>
          </a:xfrm>
          <a:prstGeom prst="rect">
            <a:avLst/>
          </a:prstGeom>
        </p:spPr>
      </p:pic>
    </p:spTree>
    <p:extLst>
      <p:ext uri="{BB962C8B-B14F-4D97-AF65-F5344CB8AC3E}">
        <p14:creationId xmlns:p14="http://schemas.microsoft.com/office/powerpoint/2010/main" val="35545613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Running the Conditional Show</a:t>
            </a:r>
            <a:endParaRPr lang="en-US" altLang="en-US" kern="1200" dirty="0">
              <a:latin typeface="Times New Roman" panose="02020603050405020304" pitchFamily="18" charset="0"/>
              <a:ea typeface="ＭＳ Ｐゴシック" charset="-128"/>
            </a:endParaRPr>
          </a:p>
        </p:txBody>
      </p:sp>
      <p:pic>
        <p:nvPicPr>
          <p:cNvPr id="3" name="Picture 2" descr="Computer code reads, right angle bracket right angle bracket right angle bracket show Some Persons left parenthesis c o n comma double quote where age great than sign or equals 40 double quote right parenthesis. Corresponding output reads, Mark is 40 years old. Barb is 41 years old."/>
          <p:cNvPicPr>
            <a:picLocks noChangeAspect="1"/>
          </p:cNvPicPr>
          <p:nvPr/>
        </p:nvPicPr>
        <p:blipFill rotWithShape="1">
          <a:blip r:embed="rId2"/>
          <a:srcRect l="2013" t="6549" b="5795"/>
          <a:stretch/>
        </p:blipFill>
        <p:spPr>
          <a:xfrm>
            <a:off x="587828" y="1812471"/>
            <a:ext cx="6801811" cy="1616529"/>
          </a:xfrm>
          <a:prstGeom prst="rect">
            <a:avLst/>
          </a:prstGeom>
        </p:spPr>
      </p:pic>
    </p:spTree>
    <p:extLst>
      <p:ext uri="{BB962C8B-B14F-4D97-AF65-F5344CB8AC3E}">
        <p14:creationId xmlns:p14="http://schemas.microsoft.com/office/powerpoint/2010/main" val="1766095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The Point of the Conditional Show</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218518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Why are we doing the conditional show?</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First, to show that we can have tests on our queries which makes processing easier.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Second, because this is how </a:t>
            </a: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re </a:t>
            </a:r>
            <a:r>
              <a:rPr lang="en-US" altLang="en-US" sz="2400" kern="1200" dirty="0">
                <a:solidFill>
                  <a:srgbClr val="000000"/>
                </a:solidFill>
                <a:latin typeface="Arial (Body)"/>
                <a:ea typeface="ＭＳ Ｐゴシック" charset="-128"/>
                <a:cs typeface="+mn-cs"/>
              </a:rPr>
              <a:t>going to generate </a:t>
            </a:r>
            <a:r>
              <a:rPr lang="en-US" altLang="en-US" sz="2400" kern="1200" dirty="0" smtClean="0">
                <a:solidFill>
                  <a:srgbClr val="000000"/>
                </a:solidFill>
                <a:latin typeface="Arial (Body)"/>
                <a:ea typeface="ＭＳ Ｐゴシック" charset="-128"/>
                <a:cs typeface="+mn-cs"/>
              </a:rPr>
              <a:t>H</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T</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M</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L: </a:t>
            </a:r>
            <a:r>
              <a:rPr lang="en-US" altLang="en-US" sz="2400" kern="1200" dirty="0">
                <a:solidFill>
                  <a:srgbClr val="000000"/>
                </a:solidFill>
                <a:latin typeface="Arial (Body)"/>
                <a:ea typeface="ＭＳ Ｐゴシック" charset="-128"/>
                <a:cs typeface="+mn-cs"/>
              </a:rPr>
              <a:t>By assembling pieces as strings.</a:t>
            </a:r>
          </a:p>
        </p:txBody>
      </p:sp>
    </p:spTree>
    <p:extLst>
      <p:ext uri="{BB962C8B-B14F-4D97-AF65-F5344CB8AC3E}">
        <p14:creationId xmlns:p14="http://schemas.microsoft.com/office/powerpoint/2010/main" val="290857622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We Can Do Joins, Too (but More Complicated)</a:t>
            </a:r>
            <a:endParaRPr lang="en-US" altLang="en-US" sz="2000"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1" y="1600200"/>
            <a:ext cx="4376056"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Answering: What picture is Brittany in</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pic>
        <p:nvPicPr>
          <p:cNvPr id="4" name="Picture 3" descr="Computer code has 11 lines. The lines read as follows. Line 1. Select. Line 2. p period picture. Line 3. s period student Name. Line 4. From. Line 5. Students as s comma. Line 6. I D s as I comma. Line 7. Pictures as p. Line 8. Where. Line 9. left parenthesis s period student Name = double quote Brittany single quote right parenthesis and. Line 10. left parenthesis s period student I D = i period student I D right parenthesis and. Line 11. left parenthesis i period picture I D = p period picture I D right parenthesis."/>
          <p:cNvPicPr>
            <a:picLocks noChangeAspect="1"/>
          </p:cNvPicPr>
          <p:nvPr/>
        </p:nvPicPr>
        <p:blipFill rotWithShape="1">
          <a:blip r:embed="rId2"/>
          <a:srcRect l="1727" t="1980" r="2110" b="3196"/>
          <a:stretch/>
        </p:blipFill>
        <p:spPr>
          <a:xfrm>
            <a:off x="773876" y="2670459"/>
            <a:ext cx="3725884" cy="360713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180605600"/>
              </p:ext>
            </p:extLst>
          </p:nvPr>
        </p:nvGraphicFramePr>
        <p:xfrm>
          <a:off x="5148942" y="1805217"/>
          <a:ext cx="3080657" cy="1483360"/>
        </p:xfrm>
        <a:graphic>
          <a:graphicData uri="http://schemas.openxmlformats.org/drawingml/2006/table">
            <a:tbl>
              <a:tblPr firstRow="1" bandRow="1">
                <a:tableStyleId>{5940675A-B579-460E-94D1-54222C63F5DA}</a:tableStyleId>
              </a:tblPr>
              <a:tblGrid>
                <a:gridCol w="1675266">
                  <a:extLst>
                    <a:ext uri="{9D8B030D-6E8A-4147-A177-3AD203B41FA5}">
                      <a16:colId xmlns:a16="http://schemas.microsoft.com/office/drawing/2014/main" val="3044893618"/>
                    </a:ext>
                  </a:extLst>
                </a:gridCol>
                <a:gridCol w="1405391">
                  <a:extLst>
                    <a:ext uri="{9D8B030D-6E8A-4147-A177-3AD203B41FA5}">
                      <a16:colId xmlns:a16="http://schemas.microsoft.com/office/drawing/2014/main" val="3116058688"/>
                    </a:ext>
                  </a:extLst>
                </a:gridCol>
              </a:tblGrid>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StudentName</a:t>
                      </a:r>
                    </a:p>
                  </a:txBody>
                  <a:tcPr marT="45740" marB="45740"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StudentID</a:t>
                      </a:r>
                    </a:p>
                  </a:txBody>
                  <a:tcPr marT="45740" marB="45740" horzOverflow="overflow"/>
                </a:tc>
                <a:extLst>
                  <a:ext uri="{0D108BD9-81ED-4DB2-BD59-A6C34878D82A}">
                    <a16:rowId xmlns:a16="http://schemas.microsoft.com/office/drawing/2014/main" val="2876756183"/>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Katie</a:t>
                      </a:r>
                    </a:p>
                  </a:txBody>
                  <a:tcPr marT="45740" marB="45740"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S1</a:t>
                      </a:r>
                    </a:p>
                  </a:txBody>
                  <a:tcPr marT="45740" marB="45740" horzOverflow="overflow"/>
                </a:tc>
                <a:extLst>
                  <a:ext uri="{0D108BD9-81ED-4DB2-BD59-A6C34878D82A}">
                    <a16:rowId xmlns:a16="http://schemas.microsoft.com/office/drawing/2014/main" val="209860316"/>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Brittany</a:t>
                      </a:r>
                    </a:p>
                  </a:txBody>
                  <a:tcPr marT="45740" marB="45740"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S2</a:t>
                      </a:r>
                    </a:p>
                  </a:txBody>
                  <a:tcPr marT="45740" marB="45740" horzOverflow="overflow"/>
                </a:tc>
                <a:extLst>
                  <a:ext uri="{0D108BD9-81ED-4DB2-BD59-A6C34878D82A}">
                    <a16:rowId xmlns:a16="http://schemas.microsoft.com/office/drawing/2014/main" val="4005789632"/>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Carrie</a:t>
                      </a:r>
                    </a:p>
                  </a:txBody>
                  <a:tcPr marT="45740" marB="45740"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S3</a:t>
                      </a:r>
                    </a:p>
                  </a:txBody>
                  <a:tcPr marT="45740" marB="45740" horzOverflow="overflow"/>
                </a:tc>
                <a:extLst>
                  <a:ext uri="{0D108BD9-81ED-4DB2-BD59-A6C34878D82A}">
                    <a16:rowId xmlns:a16="http://schemas.microsoft.com/office/drawing/2014/main" val="371112374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75826367"/>
              </p:ext>
            </p:extLst>
          </p:nvPr>
        </p:nvGraphicFramePr>
        <p:xfrm>
          <a:off x="5981701" y="3454406"/>
          <a:ext cx="2721424" cy="1112520"/>
        </p:xfrm>
        <a:graphic>
          <a:graphicData uri="http://schemas.openxmlformats.org/drawingml/2006/table">
            <a:tbl>
              <a:tblPr firstRow="1" bandRow="1">
                <a:tableStyleId>{5940675A-B579-460E-94D1-54222C63F5DA}</a:tableStyleId>
              </a:tblPr>
              <a:tblGrid>
                <a:gridCol w="1360712">
                  <a:extLst>
                    <a:ext uri="{9D8B030D-6E8A-4147-A177-3AD203B41FA5}">
                      <a16:colId xmlns:a16="http://schemas.microsoft.com/office/drawing/2014/main" val="2544933760"/>
                    </a:ext>
                  </a:extLst>
                </a:gridCol>
                <a:gridCol w="1360712">
                  <a:extLst>
                    <a:ext uri="{9D8B030D-6E8A-4147-A177-3AD203B41FA5}">
                      <a16:colId xmlns:a16="http://schemas.microsoft.com/office/drawing/2014/main" val="457678683"/>
                    </a:ext>
                  </a:extLst>
                </a:gridCol>
              </a:tblGrid>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Picture</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PictureID</a:t>
                      </a:r>
                    </a:p>
                  </a:txBody>
                  <a:tcPr horzOverflow="overflow"/>
                </a:tc>
                <a:extLst>
                  <a:ext uri="{0D108BD9-81ED-4DB2-BD59-A6C34878D82A}">
                    <a16:rowId xmlns:a16="http://schemas.microsoft.com/office/drawing/2014/main" val="1618680687"/>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Class1.jpg</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P1</a:t>
                      </a:r>
                    </a:p>
                  </a:txBody>
                  <a:tcPr horzOverflow="overflow"/>
                </a:tc>
                <a:extLst>
                  <a:ext uri="{0D108BD9-81ED-4DB2-BD59-A6C34878D82A}">
                    <a16:rowId xmlns:a16="http://schemas.microsoft.com/office/drawing/2014/main" val="2806001180"/>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Class2.jpg</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P2</a:t>
                      </a:r>
                    </a:p>
                  </a:txBody>
                  <a:tcPr horzOverflow="overflow"/>
                </a:tc>
                <a:extLst>
                  <a:ext uri="{0D108BD9-81ED-4DB2-BD59-A6C34878D82A}">
                    <a16:rowId xmlns:a16="http://schemas.microsoft.com/office/drawing/2014/main" val="89238841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68760207"/>
              </p:ext>
            </p:extLst>
          </p:nvPr>
        </p:nvGraphicFramePr>
        <p:xfrm>
          <a:off x="5148942" y="4793353"/>
          <a:ext cx="2852058" cy="1483360"/>
        </p:xfrm>
        <a:graphic>
          <a:graphicData uri="http://schemas.openxmlformats.org/drawingml/2006/table">
            <a:tbl>
              <a:tblPr firstRow="1" bandRow="1">
                <a:tableStyleId>{5940675A-B579-460E-94D1-54222C63F5DA}</a:tableStyleId>
              </a:tblPr>
              <a:tblGrid>
                <a:gridCol w="1426029">
                  <a:extLst>
                    <a:ext uri="{9D8B030D-6E8A-4147-A177-3AD203B41FA5}">
                      <a16:colId xmlns:a16="http://schemas.microsoft.com/office/drawing/2014/main" val="784563481"/>
                    </a:ext>
                  </a:extLst>
                </a:gridCol>
                <a:gridCol w="1426029">
                  <a:extLst>
                    <a:ext uri="{9D8B030D-6E8A-4147-A177-3AD203B41FA5}">
                      <a16:colId xmlns:a16="http://schemas.microsoft.com/office/drawing/2014/main" val="1958435571"/>
                    </a:ext>
                  </a:extLst>
                </a:gridCol>
              </a:tblGrid>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PictureID</a:t>
                      </a:r>
                    </a:p>
                  </a:txBody>
                  <a:tcPr marT="45740" marB="45740"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StudentID</a:t>
                      </a:r>
                    </a:p>
                  </a:txBody>
                  <a:tcPr marT="45740" marB="45740" horzOverflow="overflow"/>
                </a:tc>
                <a:extLst>
                  <a:ext uri="{0D108BD9-81ED-4DB2-BD59-A6C34878D82A}">
                    <a16:rowId xmlns:a16="http://schemas.microsoft.com/office/drawing/2014/main" val="4221485011"/>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P1</a:t>
                      </a:r>
                    </a:p>
                  </a:txBody>
                  <a:tcPr marT="45740" marB="45740"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S1</a:t>
                      </a:r>
                    </a:p>
                  </a:txBody>
                  <a:tcPr marT="45740" marB="45740" horzOverflow="overflow"/>
                </a:tc>
                <a:extLst>
                  <a:ext uri="{0D108BD9-81ED-4DB2-BD59-A6C34878D82A}">
                    <a16:rowId xmlns:a16="http://schemas.microsoft.com/office/drawing/2014/main" val="2449513868"/>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P1</a:t>
                      </a:r>
                    </a:p>
                  </a:txBody>
                  <a:tcPr marT="45740" marB="45740"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S2</a:t>
                      </a:r>
                    </a:p>
                  </a:txBody>
                  <a:tcPr marT="45740" marB="45740" horzOverflow="overflow"/>
                </a:tc>
                <a:extLst>
                  <a:ext uri="{0D108BD9-81ED-4DB2-BD59-A6C34878D82A}">
                    <a16:rowId xmlns:a16="http://schemas.microsoft.com/office/drawing/2014/main" val="386826393"/>
                  </a:ext>
                </a:extLst>
              </a:tr>
              <a:tr h="37084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P2</a:t>
                      </a:r>
                    </a:p>
                  </a:txBody>
                  <a:tcPr marT="45740" marB="45740"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S3</a:t>
                      </a:r>
                    </a:p>
                  </a:txBody>
                  <a:tcPr marT="45740" marB="45740" horzOverflow="overflow"/>
                </a:tc>
                <a:extLst>
                  <a:ext uri="{0D108BD9-81ED-4DB2-BD59-A6C34878D82A}">
                    <a16:rowId xmlns:a16="http://schemas.microsoft.com/office/drawing/2014/main" val="541299229"/>
                  </a:ext>
                </a:extLst>
              </a:tr>
            </a:tbl>
          </a:graphicData>
        </a:graphic>
      </p:graphicFrame>
    </p:spTree>
    <p:extLst>
      <p:ext uri="{BB962C8B-B14F-4D97-AF65-F5344CB8AC3E}">
        <p14:creationId xmlns:p14="http://schemas.microsoft.com/office/powerpoint/2010/main" val="6432838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08 Lectur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resentation_Temp" id="{841517FF-3A20-4F34-AD92-9702F7011F6B}" vid="{CF7028F9-6930-4001-8C35-6850134F465D}"/>
    </a:ext>
  </a:extLst>
</a:theme>
</file>

<file path=ppt/theme/theme4.xml><?xml version="1.0" encoding="utf-8"?>
<a:theme xmlns:a="http://schemas.openxmlformats.org/drawingml/2006/main" name="3_508 Lectur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resentation_Temp" id="{841517FF-3A20-4F34-AD92-9702F7011F6B}" vid="{CF7028F9-6930-4001-8C35-6850134F465D}"/>
    </a:ext>
  </a:ext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9631</TotalTime>
  <Words>4298</Words>
  <Application>Microsoft Office PowerPoint</Application>
  <PresentationFormat>On-screen Show (4:3)</PresentationFormat>
  <Paragraphs>515</Paragraphs>
  <Slides>97</Slides>
  <Notes>20</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97</vt:i4>
      </vt:variant>
    </vt:vector>
  </HeadingPairs>
  <TitlesOfParts>
    <vt:vector size="110" baseType="lpstr">
      <vt:lpstr>ＭＳ Ｐゴシック</vt:lpstr>
      <vt:lpstr>Arial</vt:lpstr>
      <vt:lpstr>Arial (Body)</vt:lpstr>
      <vt:lpstr>MS Reference Sans Serif</vt:lpstr>
      <vt:lpstr>Noto Sans Symbols</vt:lpstr>
      <vt:lpstr>Times New Roman</vt:lpstr>
      <vt:lpstr>Verdana</vt:lpstr>
      <vt:lpstr>Wingdings</vt:lpstr>
      <vt:lpstr>508 Lecture</vt:lpstr>
      <vt:lpstr>1_508 Lecture</vt:lpstr>
      <vt:lpstr>2_508 Lecture</vt:lpstr>
      <vt:lpstr>3_508 Lecture</vt:lpstr>
      <vt:lpstr>Equation</vt:lpstr>
      <vt:lpstr>Introduction to Computing and Programming in Python™: A Multimedia Approach</vt:lpstr>
      <vt:lpstr>Learning Objectives</vt:lpstr>
      <vt:lpstr>Hypertext Markup Language (H T M L)</vt:lpstr>
      <vt:lpstr>Evolution of H T M L</vt:lpstr>
      <vt:lpstr>Three Kinds of H T M L Languages</vt:lpstr>
      <vt:lpstr>When Use Each?</vt:lpstr>
      <vt:lpstr>Markup Means Adding Tags</vt:lpstr>
      <vt:lpstr>H T M L is Just Text in a File</vt:lpstr>
      <vt:lpstr>Parts of a Web Page (1 of 2)</vt:lpstr>
      <vt:lpstr>Parts of a Web Page (2 of 2)</vt:lpstr>
      <vt:lpstr>What It Looks Like in Webkit</vt:lpstr>
      <vt:lpstr>Is This a Web Page?</vt:lpstr>
      <vt:lpstr>What If You Forget the DOCTYPE? or an Ending Tag?</vt:lpstr>
      <vt:lpstr>Other Things in There</vt:lpstr>
      <vt:lpstr>A Tiny Tutorial on Hexadecimal</vt:lpstr>
      <vt:lpstr>Hexadecimal Colors in H T M L</vt:lpstr>
      <vt:lpstr>Emphasizing Your Text</vt:lpstr>
      <vt:lpstr>Examples of Styles</vt:lpstr>
      <vt:lpstr>Finer control: Computer code reads, left angle bracket font right angle bracket</vt:lpstr>
      <vt:lpstr>Breaking a Line</vt:lpstr>
      <vt:lpstr>Adding a Break</vt:lpstr>
      <vt:lpstr>Adding an Image</vt:lpstr>
      <vt:lpstr>An Example Image Tag Use</vt:lpstr>
      <vt:lpstr>Parameters to Image Tags</vt:lpstr>
      <vt:lpstr>Alt in Images</vt:lpstr>
      <vt:lpstr>Other Options in Image Tags</vt:lpstr>
      <vt:lpstr>Creating Links</vt:lpstr>
      <vt:lpstr>What It Looks Like (1 of 2)</vt:lpstr>
      <vt:lpstr>Lists</vt:lpstr>
      <vt:lpstr>Tables</vt:lpstr>
      <vt:lpstr>There is Lots More to H T M L</vt:lpstr>
      <vt:lpstr>Best Way to Learn H T M L: Look at Pages!</vt:lpstr>
      <vt:lpstr>H T M L is not a Programming Language</vt:lpstr>
      <vt:lpstr>We Can Use Programs to Generate H T M L</vt:lpstr>
      <vt:lpstr>How does Amazon and Ebay work?</vt:lpstr>
      <vt:lpstr>Catalog Page Generator</vt:lpstr>
      <vt:lpstr>What It Looks Like (2 of 2)</vt:lpstr>
      <vt:lpstr>A Homepage Editor</vt:lpstr>
      <vt:lpstr>MakeHomePage (“Barb”, “Horses”)</vt:lpstr>
      <vt:lpstr>Improved Homepage Generator</vt:lpstr>
      <vt:lpstr>Where Can We Get Web Content from? Anywhere We Want!</vt:lpstr>
      <vt:lpstr>Generating a Samples Page</vt:lpstr>
      <vt:lpstr>makeSamplePage(getMediaPath(“”))</vt:lpstr>
      <vt:lpstr>Home Page Generator with Random Tag Lines (1 of 2)</vt:lpstr>
      <vt:lpstr>Home Page Generator with Random Tag Lines (2 of 2)</vt:lpstr>
      <vt:lpstr>Thought Experiment: Timed Generation</vt:lpstr>
      <vt:lpstr>2nd Thought Experiment: Look How Complicated It’s Getting! (1 of 2)</vt:lpstr>
      <vt:lpstr>2nd Thought Experiment: Look How Complicated It’s Getting! (2 of 2)</vt:lpstr>
      <vt:lpstr>Information Can Come from Anywhere</vt:lpstr>
      <vt:lpstr>Generating from a Database: Put a Story in the Database</vt:lpstr>
      <vt:lpstr>Add News to the Homepage</vt:lpstr>
      <vt:lpstr>MakeHomePage(“Mark”, “Beer and Ukulele”)</vt:lpstr>
      <vt:lpstr>Another Thought Experiment: Database Handled Elsewhere</vt:lpstr>
      <vt:lpstr>Why is a Database Useful for a Big Web Site?</vt:lpstr>
      <vt:lpstr>Why databases?</vt:lpstr>
      <vt:lpstr>Databases are Fast Because of Indices</vt:lpstr>
      <vt:lpstr>Databases are Standardized</vt:lpstr>
      <vt:lpstr>Databases Store Relations</vt:lpstr>
      <vt:lpstr>Simplest Databases in Python</vt:lpstr>
      <vt:lpstr>Accessing Our Simple Database</vt:lpstr>
      <vt:lpstr>Disadvantages of the Simple Database</vt:lpstr>
      <vt:lpstr>Shelves Store Anything</vt:lpstr>
      <vt:lpstr>Well, not Quite Anything</vt:lpstr>
      <vt:lpstr>Powerful, Relational Databases</vt:lpstr>
      <vt:lpstr>A Simple Table</vt:lpstr>
      <vt:lpstr>More Complex Tables</vt:lpstr>
      <vt:lpstr>How to Use Complex Tables</vt:lpstr>
      <vt:lpstr>Another Use</vt:lpstr>
      <vt:lpstr>A Database Join</vt:lpstr>
      <vt:lpstr>Creating Relational Databases Using Simple Python Databases</vt:lpstr>
      <vt:lpstr>Hash Tables in Python</vt:lpstr>
      <vt:lpstr>Building a Hash Table More Slowly</vt:lpstr>
      <vt:lpstr>Building Relational Database out of Shelves of Hash Tables</vt:lpstr>
      <vt:lpstr>Creating a Database</vt:lpstr>
      <vt:lpstr>Doing a Join: Who is in Class1.Jpg?</vt:lpstr>
      <vt:lpstr>Running the Join</vt:lpstr>
      <vt:lpstr>An Example Using My S Q L</vt:lpstr>
      <vt:lpstr>For More Information on Databases and S Q L in Python (and Jython)</vt:lpstr>
      <vt:lpstr>Warning: We’re Going to Get Detailed and Technical Here!</vt:lpstr>
      <vt:lpstr>Installing My S Q L</vt:lpstr>
      <vt:lpstr>Getting Python to Talk to My S Q L</vt:lpstr>
      <vt:lpstr>Setting up the Database Connection</vt:lpstr>
      <vt:lpstr>Put It in a Function</vt:lpstr>
      <vt:lpstr>Executing S Q L Commands (Back to the Generally Relevant Lecture)</vt:lpstr>
      <vt:lpstr>S Q L: Structured Query Language</vt:lpstr>
      <vt:lpstr>Creating Tables in S Q L</vt:lpstr>
      <vt:lpstr>Inserting Data Via S Q L</vt:lpstr>
      <vt:lpstr>Selecting Data in a Database</vt:lpstr>
      <vt:lpstr>Doing This from Python</vt:lpstr>
      <vt:lpstr>Selecting from the Command Area</vt:lpstr>
      <vt:lpstr>Selecting and Printing from a Function</vt:lpstr>
      <vt:lpstr>Running Our Selection Function</vt:lpstr>
      <vt:lpstr>Selecting and Printing with a Condition</vt:lpstr>
      <vt:lpstr>Running the Conditional Show</vt:lpstr>
      <vt:lpstr>The Point of the Conditional Show</vt:lpstr>
      <vt:lpstr>We Can Do Joins, Too (but More Complicated)</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and Programming in Python™: A Multimedia Approach, 4e</dc:title>
  <dc:subject>Computer Science</dc:subject>
  <dc:creator>Guzdial/Ericson</dc:creator>
  <cp:keywords>Introduction to Computing and Programming in Python™</cp:keywords>
  <cp:lastModifiedBy>S, TKannan (Cognizant)</cp:lastModifiedBy>
  <cp:revision>1564</cp:revision>
  <dcterms:modified xsi:type="dcterms:W3CDTF">2018-04-10T08:04:23Z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